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8" r:id="rId5"/>
    <p:sldId id="339" r:id="rId6"/>
    <p:sldId id="327" r:id="rId7"/>
    <p:sldId id="333" r:id="rId8"/>
    <p:sldId id="340" r:id="rId9"/>
    <p:sldId id="328" r:id="rId10"/>
    <p:sldId id="329" r:id="rId11"/>
    <p:sldId id="334" r:id="rId12"/>
    <p:sldId id="335" r:id="rId13"/>
    <p:sldId id="336" r:id="rId14"/>
    <p:sldId id="337" r:id="rId15"/>
    <p:sldId id="338" r:id="rId16"/>
  </p:sldIdLst>
  <p:sldSz cx="12192000" cy="6858000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400"/>
    <a:srgbClr val="5BD4FF"/>
    <a:srgbClr val="2FC9FF"/>
    <a:srgbClr val="4FD1FF"/>
    <a:srgbClr val="008FFA"/>
    <a:srgbClr val="FFDF00"/>
    <a:srgbClr val="0555FA"/>
    <a:srgbClr val="FFB000"/>
    <a:srgbClr val="FF5A0F"/>
    <a:srgbClr val="FFC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4" autoAdjust="0"/>
    <p:restoredTop sz="95982" autoAdjust="0"/>
  </p:normalViewPr>
  <p:slideViewPr>
    <p:cSldViewPr snapToGrid="0" snapToObjects="1">
      <p:cViewPr varScale="1">
        <p:scale>
          <a:sx n="111" d="100"/>
          <a:sy n="111" d="100"/>
        </p:scale>
        <p:origin x="642" y="96"/>
      </p:cViewPr>
      <p:guideLst>
        <p:guide pos="3840"/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  <p:guide orient="horz" pos="2152"/>
        <p:guide orient="horz" pos="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844" y="-96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276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1"/>
            <a:ext cx="2933276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33276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2"/>
            <a:ext cx="2933276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276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1"/>
            <a:ext cx="2933276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3"/>
            <a:ext cx="5415280" cy="390048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3276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6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4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5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5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1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4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E7580-FAE7-A678-4AE1-CE88746B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E0D00D2-E243-0148-0369-147DACCD5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E6C83D-49D6-50C1-923F-F17AD1067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E095CF-9FC7-4361-258E-08F98258A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9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D0442-F872-30DB-4F96-8917B929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5A7FA4D-4714-6DE6-7434-6AE673208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EE48A9-0A17-31B9-6B28-9DA6A35F1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B14D5A-E3F7-1165-3244-AB35A4945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7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D80DF-1767-89AF-FE1A-50EFE26B0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4BC8CF-7592-5B93-70BE-487962CD1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E56B8E-A94F-9BDE-2C11-D8399D3DF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E84A62-3F16-D2B7-271A-021FC4E30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8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5627C-D9AB-8D7B-DE51-058CCCF9A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C5D39F-5521-0B44-ED05-1B95190A9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9909DB-1C11-2806-3B65-3DDF7762F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B2424D-71E4-0EE3-948D-64C5AA55F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8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es-ES"/>
              <a:t>23/12/2019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54" y="5486067"/>
            <a:ext cx="4016946" cy="7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s-ES"/>
              <a:t>23/12/2019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/>
              <a:t>23/12/2019</a:t>
            </a:r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54" y="670121"/>
            <a:ext cx="2589120" cy="5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23/12/2019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23/12/2019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23/12/2019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rgbClr val="055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23/12/2019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23/12/2019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23/12/2019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noProof="0"/>
              <a:t>23/12/2019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54" y="670121"/>
            <a:ext cx="2589120" cy="5018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69579B0-42A5-6F15-7953-28B6FB217EA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18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52" r:id="rId4"/>
    <p:sldLayoutId id="2147483657" r:id="rId5"/>
    <p:sldLayoutId id="2147483658" r:id="rId6"/>
    <p:sldLayoutId id="2147483659" r:id="rId7"/>
    <p:sldLayoutId id="2147483654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23877"/>
            <a:ext cx="9133437" cy="1368425"/>
          </a:xfrm>
        </p:spPr>
        <p:txBody>
          <a:bodyPr/>
          <a:lstStyle/>
          <a:p>
            <a:r>
              <a:rPr lang="es-ES" dirty="0"/>
              <a:t>Web www.edistribucion.com</a:t>
            </a:r>
          </a:p>
        </p:txBody>
      </p:sp>
    </p:spTree>
    <p:extLst>
      <p:ext uri="{BB962C8B-B14F-4D97-AF65-F5344CB8AC3E}">
        <p14:creationId xmlns:p14="http://schemas.microsoft.com/office/powerpoint/2010/main" val="389899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17F7-6CF0-ED9C-E241-195218FFC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CC6DB98-62FE-5622-5052-DF7E71AD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37832B-4AFF-B5BF-621E-68B075E5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10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790494C-5207-1C55-8366-F963B21E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n-US" dirty="0"/>
              <a:t>Servicios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 – Cortes y </a:t>
            </a:r>
            <a:r>
              <a:rPr lang="en-US" dirty="0" err="1"/>
              <a:t>averías</a:t>
            </a:r>
            <a:endParaRPr lang="en-US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5E8238C-7F24-CE3E-0AB8-E281A42F7281}"/>
              </a:ext>
            </a:extLst>
          </p:cNvPr>
          <p:cNvSpPr/>
          <p:nvPr/>
        </p:nvSpPr>
        <p:spPr>
          <a:xfrm>
            <a:off x="408911" y="1638166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Suscripción a cortes programados y averías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2DD97D-8938-95E8-BF5A-3A4BD24636F2}"/>
              </a:ext>
            </a:extLst>
          </p:cNvPr>
          <p:cNvSpPr/>
          <p:nvPr/>
        </p:nvSpPr>
        <p:spPr>
          <a:xfrm>
            <a:off x="405338" y="1638166"/>
            <a:ext cx="65590" cy="539999"/>
          </a:xfrm>
          <a:prstGeom prst="rect">
            <a:avLst/>
          </a:prstGeom>
          <a:solidFill>
            <a:srgbClr val="E61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b="1" dirty="0" err="1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F32881D-8D05-2132-4D50-5C4BBBF1C6C9}"/>
              </a:ext>
            </a:extLst>
          </p:cNvPr>
          <p:cNvSpPr/>
          <p:nvPr/>
        </p:nvSpPr>
        <p:spPr>
          <a:xfrm>
            <a:off x="2679701" y="1633051"/>
            <a:ext cx="5006977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suscribirse a avisos sobre cortes programados y averías vía notificación en la aplicación o email.</a:t>
            </a:r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DA5F26DD-BB13-F164-2298-3BE75CE76527}"/>
              </a:ext>
            </a:extLst>
          </p:cNvPr>
          <p:cNvSpPr/>
          <p:nvPr/>
        </p:nvSpPr>
        <p:spPr>
          <a:xfrm>
            <a:off x="7896741" y="1633051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0B9EC77-9005-6B13-54ED-2635B212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607" y="1633051"/>
            <a:ext cx="3141983" cy="1472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196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A3A66-EB0D-9AAE-25AB-93A5760F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0DB1A1-D05B-EBE7-3EA5-718C3490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759EBB-ADAB-065B-01D3-CF492B90A7AA}"/>
              </a:ext>
            </a:extLst>
          </p:cNvPr>
          <p:cNvSpPr/>
          <p:nvPr/>
        </p:nvSpPr>
        <p:spPr>
          <a:xfrm>
            <a:off x="1457617" y="2278395"/>
            <a:ext cx="5334001" cy="384587"/>
          </a:xfrm>
          <a:prstGeom prst="rect">
            <a:avLst/>
          </a:prstGeom>
        </p:spPr>
        <p:txBody>
          <a:bodyPr vert="horz" wrap="square" lIns="0" tIns="0" rIns="180000" bIns="0" rtlCol="0">
            <a:norm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680A7E-82FD-6172-C1F2-86982B34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11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61383C0-E53B-8994-5470-3D7F47C1E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n-US" dirty="0"/>
              <a:t>Servicios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 – </a:t>
            </a:r>
            <a:r>
              <a:rPr lang="en-US" dirty="0" err="1"/>
              <a:t>Conexión</a:t>
            </a:r>
            <a:r>
              <a:rPr lang="en-US" dirty="0"/>
              <a:t> a la red 1/2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DBA5DE96-3847-0593-C63F-48B691D7CA62}"/>
              </a:ext>
            </a:extLst>
          </p:cNvPr>
          <p:cNvSpPr/>
          <p:nvPr/>
        </p:nvSpPr>
        <p:spPr>
          <a:xfrm>
            <a:off x="408911" y="1638166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Solicitud de alta/modificación de suministro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ED5EB28-453B-A18C-5A9A-7E6A24934122}"/>
              </a:ext>
            </a:extLst>
          </p:cNvPr>
          <p:cNvSpPr/>
          <p:nvPr/>
        </p:nvSpPr>
        <p:spPr>
          <a:xfrm>
            <a:off x="405338" y="1638166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b="1" dirty="0" err="1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E6386BD6-8CFF-0A2E-8271-5BC86C854945}"/>
              </a:ext>
            </a:extLst>
          </p:cNvPr>
          <p:cNvSpPr/>
          <p:nvPr/>
        </p:nvSpPr>
        <p:spPr>
          <a:xfrm>
            <a:off x="408905" y="2210909"/>
            <a:ext cx="2165622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Solicitud de autoconsumo / generación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E11ED22-497E-3C8B-54D0-110ED306B39C}"/>
              </a:ext>
            </a:extLst>
          </p:cNvPr>
          <p:cNvSpPr/>
          <p:nvPr/>
        </p:nvSpPr>
        <p:spPr>
          <a:xfrm>
            <a:off x="405338" y="2210909"/>
            <a:ext cx="65482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C3CAA9EA-3D0B-5487-36C7-DFF455905416}"/>
              </a:ext>
            </a:extLst>
          </p:cNvPr>
          <p:cNvSpPr/>
          <p:nvPr/>
        </p:nvSpPr>
        <p:spPr>
          <a:xfrm>
            <a:off x="408911" y="2783652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Solicitud de desvío instalaciones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8D5087A-FDC2-AFF1-ADC7-E6D1FA156541}"/>
              </a:ext>
            </a:extLst>
          </p:cNvPr>
          <p:cNvSpPr/>
          <p:nvPr/>
        </p:nvSpPr>
        <p:spPr>
          <a:xfrm>
            <a:off x="405338" y="2783652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E2E4D5C8-DA63-AD6E-9B1E-F88B0FEF790D}"/>
              </a:ext>
            </a:extLst>
          </p:cNvPr>
          <p:cNvSpPr/>
          <p:nvPr/>
        </p:nvSpPr>
        <p:spPr>
          <a:xfrm>
            <a:off x="408911" y="3356395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Seguimiento de solicitudes (Smart tracking)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DF6CD41-2C82-C6FC-4E74-E398EAA9B9C0}"/>
              </a:ext>
            </a:extLst>
          </p:cNvPr>
          <p:cNvSpPr/>
          <p:nvPr/>
        </p:nvSpPr>
        <p:spPr>
          <a:xfrm>
            <a:off x="405338" y="3356395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0C927E1-11C2-F5CF-02DF-27CE2BC2C6EF}"/>
              </a:ext>
            </a:extLst>
          </p:cNvPr>
          <p:cNvSpPr/>
          <p:nvPr/>
        </p:nvSpPr>
        <p:spPr>
          <a:xfrm>
            <a:off x="2679701" y="1633051"/>
            <a:ext cx="5006977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el alta de solicitudes de nuevos suministros o modificación de suministros existentes. Smart </a:t>
            </a:r>
            <a:r>
              <a:rPr lang="es-ES" sz="1000" dirty="0" err="1">
                <a:solidFill>
                  <a:schemeClr val="tx1"/>
                </a:solidFill>
              </a:rPr>
              <a:t>offer</a:t>
            </a:r>
            <a:r>
              <a:rPr lang="es-ES" sz="1000" dirty="0">
                <a:solidFill>
                  <a:schemeClr val="tx1"/>
                </a:solidFill>
              </a:rPr>
              <a:t>, con respuesta inmediata, para solicitudes a baremo.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A3D84B84-7F8A-F0A1-55C3-265C31BEF67D}"/>
              </a:ext>
            </a:extLst>
          </p:cNvPr>
          <p:cNvSpPr/>
          <p:nvPr/>
        </p:nvSpPr>
        <p:spPr>
          <a:xfrm>
            <a:off x="2679697" y="221090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el alta de solicitudes de generación y autoconsumo.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DF37BE9-7EA9-1711-F3D2-DA514811A857}"/>
              </a:ext>
            </a:extLst>
          </p:cNvPr>
          <p:cNvSpPr/>
          <p:nvPr/>
        </p:nvSpPr>
        <p:spPr>
          <a:xfrm>
            <a:off x="2679698" y="2780865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el alta de solicitudes de desvío de instalaciones existentes.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485B13B9-4F47-29CC-395A-AE2DA33CD4D3}"/>
              </a:ext>
            </a:extLst>
          </p:cNvPr>
          <p:cNvSpPr/>
          <p:nvPr/>
        </p:nvSpPr>
        <p:spPr>
          <a:xfrm>
            <a:off x="2679699" y="3353632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el seguimiento de solicitudes de suministro, generación, autoconsumo y desvío de instalaciones.</a:t>
            </a:r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42551D27-872B-2642-9D92-5A889A1A02B9}"/>
              </a:ext>
            </a:extLst>
          </p:cNvPr>
          <p:cNvSpPr/>
          <p:nvPr/>
        </p:nvSpPr>
        <p:spPr>
          <a:xfrm>
            <a:off x="7912612" y="1631386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5C60B195-F35E-B386-A211-73101576E440}"/>
              </a:ext>
            </a:extLst>
          </p:cNvPr>
          <p:cNvSpPr/>
          <p:nvPr/>
        </p:nvSpPr>
        <p:spPr>
          <a:xfrm>
            <a:off x="7912612" y="5643834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53E4736-C324-6C47-12C2-975D53FF3CA1}"/>
              </a:ext>
            </a:extLst>
          </p:cNvPr>
          <p:cNvSpPr/>
          <p:nvPr/>
        </p:nvSpPr>
        <p:spPr>
          <a:xfrm>
            <a:off x="408911" y="3929138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Simulación de condiciones técnico-económicas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6D58CD-0D56-075A-202B-98BAFAA843DB}"/>
              </a:ext>
            </a:extLst>
          </p:cNvPr>
          <p:cNvSpPr/>
          <p:nvPr/>
        </p:nvSpPr>
        <p:spPr>
          <a:xfrm>
            <a:off x="405338" y="3929138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B108678-E938-3474-7E63-55FDCDF0B489}"/>
              </a:ext>
            </a:extLst>
          </p:cNvPr>
          <p:cNvSpPr/>
          <p:nvPr/>
        </p:nvSpPr>
        <p:spPr>
          <a:xfrm>
            <a:off x="2679696" y="3922513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simular las condiciones técnico-económicas de suministro y autoconsumo.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0557C90-3741-33F8-1970-E2E6901E043B}"/>
              </a:ext>
            </a:extLst>
          </p:cNvPr>
          <p:cNvSpPr/>
          <p:nvPr/>
        </p:nvSpPr>
        <p:spPr>
          <a:xfrm>
            <a:off x="408911" y="4501881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Aceptación de solicitudes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039F23-335D-1F60-1AF3-0723C61481D8}"/>
              </a:ext>
            </a:extLst>
          </p:cNvPr>
          <p:cNvSpPr/>
          <p:nvPr/>
        </p:nvSpPr>
        <p:spPr>
          <a:xfrm>
            <a:off x="405338" y="4501881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B212DE1C-C527-1507-953E-D7EB75B28C35}"/>
              </a:ext>
            </a:extLst>
          </p:cNvPr>
          <p:cNvSpPr/>
          <p:nvPr/>
        </p:nvSpPr>
        <p:spPr>
          <a:xfrm>
            <a:off x="408911" y="5074624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Acreditación hitos Generación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BAA4607-9FDB-1083-D327-538A4BE95FAF}"/>
              </a:ext>
            </a:extLst>
          </p:cNvPr>
          <p:cNvSpPr/>
          <p:nvPr/>
        </p:nvSpPr>
        <p:spPr>
          <a:xfrm>
            <a:off x="405338" y="5074624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BE331BFA-A2F0-F298-BF4C-88C756CED7FC}"/>
              </a:ext>
            </a:extLst>
          </p:cNvPr>
          <p:cNvSpPr/>
          <p:nvPr/>
        </p:nvSpPr>
        <p:spPr>
          <a:xfrm>
            <a:off x="408911" y="5647367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Consultas de solicitudes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2D119F9-66E1-89C6-C3B4-09A44ABE0FA4}"/>
              </a:ext>
            </a:extLst>
          </p:cNvPr>
          <p:cNvSpPr/>
          <p:nvPr/>
        </p:nvSpPr>
        <p:spPr>
          <a:xfrm>
            <a:off x="405338" y="5647367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FF7DBCF-EDD2-1FD3-4104-09474D9C2B89}"/>
              </a:ext>
            </a:extLst>
          </p:cNvPr>
          <p:cNvSpPr/>
          <p:nvPr/>
        </p:nvSpPr>
        <p:spPr>
          <a:xfrm>
            <a:off x="2679701" y="4496356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la aceptación y pago de cualquier tipo de solicitud.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1EAF1CB-F7EB-94D9-45B5-4FFE00F4CF32}"/>
              </a:ext>
            </a:extLst>
          </p:cNvPr>
          <p:cNvSpPr/>
          <p:nvPr/>
        </p:nvSpPr>
        <p:spPr>
          <a:xfrm>
            <a:off x="2679701" y="5643834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realizar cualquier tipo de consulta relativas a solicitudes de conexión.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8372CD5-0E0F-6B37-FDEC-567F1718D597}"/>
              </a:ext>
            </a:extLst>
          </p:cNvPr>
          <p:cNvSpPr/>
          <p:nvPr/>
        </p:nvSpPr>
        <p:spPr>
          <a:xfrm>
            <a:off x="2679701" y="5069123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la acreditación de los hitos de las solicitudes de generación según el R.D. 647/20.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FA991C6-0648-C6A8-D0F3-D7CBAF92D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606" y="1631386"/>
            <a:ext cx="3108771" cy="1985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C033474-B855-315B-399D-AC6FAC3AD9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51"/>
          <a:stretch/>
        </p:blipFill>
        <p:spPr>
          <a:xfrm>
            <a:off x="8411606" y="3861415"/>
            <a:ext cx="3108771" cy="23224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606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9059A-B3F8-1E5B-FB81-FDDD9EC7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6A8D63-8CB8-69D5-DC51-5473B7C3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E827383-E32B-8E6B-2DC1-2120C9A237BB}"/>
              </a:ext>
            </a:extLst>
          </p:cNvPr>
          <p:cNvSpPr/>
          <p:nvPr/>
        </p:nvSpPr>
        <p:spPr>
          <a:xfrm>
            <a:off x="1457617" y="2278395"/>
            <a:ext cx="5334001" cy="384587"/>
          </a:xfrm>
          <a:prstGeom prst="rect">
            <a:avLst/>
          </a:prstGeom>
        </p:spPr>
        <p:txBody>
          <a:bodyPr vert="horz" wrap="square" lIns="0" tIns="0" rIns="180000" bIns="0" rtlCol="0">
            <a:norm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3E426E-D51A-4554-885F-95D9AA1A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12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0E4770E-9E44-7885-4B36-43351DA97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n-US" dirty="0"/>
              <a:t>Servicios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 – </a:t>
            </a:r>
            <a:r>
              <a:rPr lang="en-US" dirty="0" err="1"/>
              <a:t>Conexión</a:t>
            </a:r>
            <a:r>
              <a:rPr lang="en-US" dirty="0"/>
              <a:t> a la red 2/2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C5B160E-9478-5432-19FD-091A7FF6ED1B}"/>
              </a:ext>
            </a:extLst>
          </p:cNvPr>
          <p:cNvSpPr/>
          <p:nvPr/>
        </p:nvSpPr>
        <p:spPr>
          <a:xfrm>
            <a:off x="405338" y="1633051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Aportación de documentación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6FE10E5-467E-DC12-F6A6-8819AA44256B}"/>
              </a:ext>
            </a:extLst>
          </p:cNvPr>
          <p:cNvSpPr/>
          <p:nvPr/>
        </p:nvSpPr>
        <p:spPr>
          <a:xfrm>
            <a:off x="405338" y="1633404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b="1" dirty="0" err="1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2BE44455-C913-75ED-9EFB-68FD7C391EA3}"/>
              </a:ext>
            </a:extLst>
          </p:cNvPr>
          <p:cNvSpPr/>
          <p:nvPr/>
        </p:nvSpPr>
        <p:spPr>
          <a:xfrm>
            <a:off x="412478" y="2211270"/>
            <a:ext cx="2165622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Anulación de solicitudes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14CA416-B487-F7C2-8816-741E07A5B44E}"/>
              </a:ext>
            </a:extLst>
          </p:cNvPr>
          <p:cNvSpPr/>
          <p:nvPr/>
        </p:nvSpPr>
        <p:spPr>
          <a:xfrm>
            <a:off x="405338" y="2210909"/>
            <a:ext cx="65482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FFCC76F5-5ECC-365A-B97A-BFFC10053EB5}"/>
              </a:ext>
            </a:extLst>
          </p:cNvPr>
          <p:cNvSpPr/>
          <p:nvPr/>
        </p:nvSpPr>
        <p:spPr>
          <a:xfrm>
            <a:off x="408911" y="2783652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Resguardo de comunicaciones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D13343F-5CAF-DA2A-C0CA-17382F75E04D}"/>
              </a:ext>
            </a:extLst>
          </p:cNvPr>
          <p:cNvSpPr/>
          <p:nvPr/>
        </p:nvSpPr>
        <p:spPr>
          <a:xfrm>
            <a:off x="405338" y="2783652"/>
            <a:ext cx="65590" cy="539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7E190464-A525-7365-B8C6-54A11F8DEB39}"/>
              </a:ext>
            </a:extLst>
          </p:cNvPr>
          <p:cNvSpPr/>
          <p:nvPr/>
        </p:nvSpPr>
        <p:spPr>
          <a:xfrm>
            <a:off x="2679701" y="1633051"/>
            <a:ext cx="5006977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aportar documentación relativa a solicitudes de conexión en curso..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796B22C-601D-706A-838F-C2EAEEB426E4}"/>
              </a:ext>
            </a:extLst>
          </p:cNvPr>
          <p:cNvSpPr/>
          <p:nvPr/>
        </p:nvSpPr>
        <p:spPr>
          <a:xfrm>
            <a:off x="2679697" y="221090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solicitar la anulación de solicitudes de conexión.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0460ADA-3AB0-7DE6-6C2D-4225AEF84A8C}"/>
              </a:ext>
            </a:extLst>
          </p:cNvPr>
          <p:cNvSpPr/>
          <p:nvPr/>
        </p:nvSpPr>
        <p:spPr>
          <a:xfrm>
            <a:off x="2679698" y="2780865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obtener un resguardo de todas las comunicaciones realizadas en la web relativas a las solicitudes de conexión.</a:t>
            </a:r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C8CDB5B6-1B84-A98C-98F5-1EB82E1C3397}"/>
              </a:ext>
            </a:extLst>
          </p:cNvPr>
          <p:cNvSpPr/>
          <p:nvPr/>
        </p:nvSpPr>
        <p:spPr>
          <a:xfrm>
            <a:off x="7912612" y="1638166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9BC31A-055F-9ADE-CC06-8013AA8BE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349" y="1638166"/>
            <a:ext cx="2885313" cy="2064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342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583D8C-3665-FF20-AB35-EEF50FF4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D13E431-500B-7134-C969-7BA67FB29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Web pública</a:t>
            </a:r>
          </a:p>
          <a:p>
            <a:r>
              <a:rPr lang="es-ES" dirty="0"/>
              <a:t>www.edistribución.com</a:t>
            </a:r>
          </a:p>
        </p:txBody>
      </p:sp>
    </p:spTree>
    <p:extLst>
      <p:ext uri="{BB962C8B-B14F-4D97-AF65-F5344CB8AC3E}">
        <p14:creationId xmlns:p14="http://schemas.microsoft.com/office/powerpoint/2010/main" val="272568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2AFF47-E609-8138-4DE1-453E1C11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C28D32-2806-44F0-96A5-87AC2805F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n-US" dirty="0"/>
              <a:t>Web </a:t>
            </a:r>
            <a:r>
              <a:rPr lang="es-ES" dirty="0"/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184C94E-BCFD-6884-2D72-8D11A76A84A3}"/>
              </a:ext>
            </a:extLst>
          </p:cNvPr>
          <p:cNvGrpSpPr/>
          <p:nvPr/>
        </p:nvGrpSpPr>
        <p:grpSpPr>
          <a:xfrm>
            <a:off x="6228677" y="2242073"/>
            <a:ext cx="5662051" cy="3639035"/>
            <a:chOff x="6228677" y="1861073"/>
            <a:chExt cx="5662051" cy="363903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8CB22DE-E056-E2F2-FC9B-9D24DBBB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8677" y="1861073"/>
              <a:ext cx="5662051" cy="298271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F6325DB-D238-1880-2CDB-6DA85037D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8677" y="3822337"/>
              <a:ext cx="5662051" cy="1677771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CB37097-0512-5F26-09B5-E5445C07126C}"/>
              </a:ext>
            </a:extLst>
          </p:cNvPr>
          <p:cNvGrpSpPr/>
          <p:nvPr/>
        </p:nvGrpSpPr>
        <p:grpSpPr>
          <a:xfrm>
            <a:off x="397600" y="1831434"/>
            <a:ext cx="5292000" cy="432000"/>
            <a:chOff x="405339" y="1704968"/>
            <a:chExt cx="6978117" cy="1070191"/>
          </a:xfrm>
        </p:grpSpPr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57356F63-F6A9-8098-2895-FB537CFA94F0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12 servicios disponibles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929A6A6-C010-70D7-F196-4574266384C6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F77C447-55D6-F979-BEBF-1F9590EE542A}"/>
              </a:ext>
            </a:extLst>
          </p:cNvPr>
          <p:cNvGrpSpPr/>
          <p:nvPr/>
        </p:nvGrpSpPr>
        <p:grpSpPr>
          <a:xfrm>
            <a:off x="397600" y="2397544"/>
            <a:ext cx="5292000" cy="432000"/>
            <a:chOff x="405339" y="1704968"/>
            <a:chExt cx="6978117" cy="1070191"/>
          </a:xfrm>
        </p:grpSpPr>
        <p:sp>
          <p:nvSpPr>
            <p:cNvPr id="19" name="Flecha: a la derecha 18">
              <a:extLst>
                <a:ext uri="{FF2B5EF4-FFF2-40B4-BE49-F238E27FC236}">
                  <a16:creationId xmlns:a16="http://schemas.microsoft.com/office/drawing/2014/main" id="{CA65C2D0-A115-E389-923D-B756E6AB1294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Publicada en castellano, catalán e inglés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5BB177B-5380-BB91-1384-870D09576620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E82FBE5-52F4-00C8-FA14-A1316FD42BAB}"/>
              </a:ext>
            </a:extLst>
          </p:cNvPr>
          <p:cNvGrpSpPr/>
          <p:nvPr/>
        </p:nvGrpSpPr>
        <p:grpSpPr>
          <a:xfrm>
            <a:off x="406303" y="2963654"/>
            <a:ext cx="5292000" cy="432000"/>
            <a:chOff x="405339" y="1704968"/>
            <a:chExt cx="6978117" cy="1070191"/>
          </a:xfrm>
        </p:grpSpPr>
        <p:sp>
          <p:nvSpPr>
            <p:cNvPr id="22" name="Flecha: a la derecha 21">
              <a:extLst>
                <a:ext uri="{FF2B5EF4-FFF2-40B4-BE49-F238E27FC236}">
                  <a16:creationId xmlns:a16="http://schemas.microsoft.com/office/drawing/2014/main" id="{AA3F7215-9D46-91A3-18ED-08FF950AC0CC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Certificado AENOR de accesibilidad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0AA8C62B-AFFB-B5DE-DD6E-ED67F3B54E03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077D9AD-7E02-8A8A-3935-0C2B77089545}"/>
              </a:ext>
            </a:extLst>
          </p:cNvPr>
          <p:cNvGrpSpPr/>
          <p:nvPr/>
        </p:nvGrpSpPr>
        <p:grpSpPr>
          <a:xfrm>
            <a:off x="397600" y="3529764"/>
            <a:ext cx="5292000" cy="432000"/>
            <a:chOff x="405339" y="1704968"/>
            <a:chExt cx="6978117" cy="1070191"/>
          </a:xfrm>
        </p:grpSpPr>
        <p:sp>
          <p:nvSpPr>
            <p:cNvPr id="25" name="Flecha: a la derecha 24">
              <a:extLst>
                <a:ext uri="{FF2B5EF4-FFF2-40B4-BE49-F238E27FC236}">
                  <a16:creationId xmlns:a16="http://schemas.microsoft.com/office/drawing/2014/main" id="{C949E8F5-29B9-84A5-3CCC-0E7F5A4DAFBE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Guías y manuales de ayuda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5FD08BBD-03F4-09FF-62A4-B20968A1980E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D95CD22-9EC8-52EE-62BB-9CBB1D35506E}"/>
              </a:ext>
            </a:extLst>
          </p:cNvPr>
          <p:cNvGrpSpPr/>
          <p:nvPr/>
        </p:nvGrpSpPr>
        <p:grpSpPr>
          <a:xfrm>
            <a:off x="397600" y="4095874"/>
            <a:ext cx="5292000" cy="432000"/>
            <a:chOff x="405339" y="1704968"/>
            <a:chExt cx="6978117" cy="1070191"/>
          </a:xfrm>
        </p:grpSpPr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39594FC2-E9BF-8A82-29B1-FCF282AF5C1A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Información sobre el negocio de distribución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2439CE-2FE7-2B11-6A76-F81D1BFCC6C5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E7DDA3BB-B145-67AA-C504-E20AFB7CB080}"/>
              </a:ext>
            </a:extLst>
          </p:cNvPr>
          <p:cNvGrpSpPr/>
          <p:nvPr/>
        </p:nvGrpSpPr>
        <p:grpSpPr>
          <a:xfrm>
            <a:off x="397600" y="4661984"/>
            <a:ext cx="5292000" cy="432000"/>
            <a:chOff x="405339" y="1704968"/>
            <a:chExt cx="6978117" cy="1070191"/>
          </a:xfrm>
        </p:grpSpPr>
        <p:sp>
          <p:nvSpPr>
            <p:cNvPr id="31" name="Flecha: a la derecha 30">
              <a:extLst>
                <a:ext uri="{FF2B5EF4-FFF2-40B4-BE49-F238E27FC236}">
                  <a16:creationId xmlns:a16="http://schemas.microsoft.com/office/drawing/2014/main" id="{E7D52D58-B893-8FC6-DCE7-BFC221C6E648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Información sobre e-distribución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BCBE992-6791-3867-E807-92F03ACAAD51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B7589F86-8183-F703-B3F5-B26A12A9135F}"/>
              </a:ext>
            </a:extLst>
          </p:cNvPr>
          <p:cNvGrpSpPr/>
          <p:nvPr/>
        </p:nvGrpSpPr>
        <p:grpSpPr>
          <a:xfrm>
            <a:off x="397600" y="5228094"/>
            <a:ext cx="5292000" cy="432000"/>
            <a:chOff x="405339" y="1704968"/>
            <a:chExt cx="6978117" cy="1070191"/>
          </a:xfrm>
        </p:grpSpPr>
        <p:sp>
          <p:nvSpPr>
            <p:cNvPr id="34" name="Flecha: a la derecha 33">
              <a:extLst>
                <a:ext uri="{FF2B5EF4-FFF2-40B4-BE49-F238E27FC236}">
                  <a16:creationId xmlns:a16="http://schemas.microsoft.com/office/drawing/2014/main" id="{F2B3A9CC-1E47-CB9E-7AEB-A24F9B3E48A2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Regulación y normativa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1EAD9C27-C673-CEA3-C82C-D4EE1273AB9E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A87B3AC-C01F-1927-F274-025A1FD88565}"/>
              </a:ext>
            </a:extLst>
          </p:cNvPr>
          <p:cNvGrpSpPr/>
          <p:nvPr/>
        </p:nvGrpSpPr>
        <p:grpSpPr>
          <a:xfrm>
            <a:off x="397600" y="5794206"/>
            <a:ext cx="5292000" cy="432000"/>
            <a:chOff x="405339" y="1704968"/>
            <a:chExt cx="6978117" cy="1070191"/>
          </a:xfrm>
        </p:grpSpPr>
        <p:sp>
          <p:nvSpPr>
            <p:cNvPr id="37" name="Flecha: a la derecha 36">
              <a:extLst>
                <a:ext uri="{FF2B5EF4-FFF2-40B4-BE49-F238E27FC236}">
                  <a16:creationId xmlns:a16="http://schemas.microsoft.com/office/drawing/2014/main" id="{E44AB994-1157-A132-ADF0-F7E433891139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400" b="1" dirty="0">
                  <a:solidFill>
                    <a:schemeClr val="bg1"/>
                  </a:solidFill>
                </a:rPr>
                <a:t>´   Ayuda online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566C2247-FC3C-3465-30C1-8343422544A9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74556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2AFF47-E609-8138-4DE1-453E1C11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457617" y="2278395"/>
            <a:ext cx="5334001" cy="384587"/>
          </a:xfrm>
          <a:prstGeom prst="rect">
            <a:avLst/>
          </a:prstGeom>
        </p:spPr>
        <p:txBody>
          <a:bodyPr vert="horz" wrap="square" lIns="0" tIns="0" rIns="180000" bIns="0" rtlCol="0">
            <a:norm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163363" y="6468047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C28D32-2806-44F0-96A5-87AC2805F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s-ES"/>
              <a:t>Principales servicios web pública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42694233-5487-8F4F-F096-FB34B7EA1EBB}"/>
              </a:ext>
            </a:extLst>
          </p:cNvPr>
          <p:cNvSpPr/>
          <p:nvPr/>
        </p:nvSpPr>
        <p:spPr>
          <a:xfrm>
            <a:off x="408911" y="1638166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Mapa de averías y cortes programados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D31D7D-2F01-C39F-8716-4E24C0DF50B1}"/>
              </a:ext>
            </a:extLst>
          </p:cNvPr>
          <p:cNvSpPr/>
          <p:nvPr/>
        </p:nvSpPr>
        <p:spPr>
          <a:xfrm>
            <a:off x="405338" y="1638166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b="1" dirty="0" err="1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FCD9599-3A89-0C0D-1739-14E01A9FFFC6}"/>
              </a:ext>
            </a:extLst>
          </p:cNvPr>
          <p:cNvGrpSpPr/>
          <p:nvPr/>
        </p:nvGrpSpPr>
        <p:grpSpPr>
          <a:xfrm>
            <a:off x="405338" y="2210909"/>
            <a:ext cx="2169189" cy="540000"/>
            <a:chOff x="405339" y="1704968"/>
            <a:chExt cx="6978117" cy="1070191"/>
          </a:xfrm>
        </p:grpSpPr>
        <p:sp>
          <p:nvSpPr>
            <p:cNvPr id="22" name="Flecha: a la derecha 21">
              <a:extLst>
                <a:ext uri="{FF2B5EF4-FFF2-40B4-BE49-F238E27FC236}">
                  <a16:creationId xmlns:a16="http://schemas.microsoft.com/office/drawing/2014/main" id="{6D11C5D2-2C25-51A2-C510-72EF63199D67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200" b="1" dirty="0" err="1">
                  <a:solidFill>
                    <a:schemeClr val="bg1"/>
                  </a:solidFill>
                </a:rPr>
                <a:t>Chatbot</a:t>
              </a:r>
              <a:r>
                <a:rPr lang="es-ES" sz="1200" b="1" dirty="0">
                  <a:solidFill>
                    <a:schemeClr val="bg1"/>
                  </a:solidFill>
                </a:rPr>
                <a:t> de averías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D465C52-A64A-2618-3F0E-0AD54DA5B42A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200" dirty="0" err="1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2D423D8-2A03-797B-8444-C609F3EB0086}"/>
              </a:ext>
            </a:extLst>
          </p:cNvPr>
          <p:cNvGrpSpPr/>
          <p:nvPr/>
        </p:nvGrpSpPr>
        <p:grpSpPr>
          <a:xfrm>
            <a:off x="405338" y="2783652"/>
            <a:ext cx="2172762" cy="540000"/>
            <a:chOff x="405339" y="1704968"/>
            <a:chExt cx="6978117" cy="1070191"/>
          </a:xfrm>
        </p:grpSpPr>
        <p:sp>
          <p:nvSpPr>
            <p:cNvPr id="26" name="Flecha: a la derecha 25">
              <a:extLst>
                <a:ext uri="{FF2B5EF4-FFF2-40B4-BE49-F238E27FC236}">
                  <a16:creationId xmlns:a16="http://schemas.microsoft.com/office/drawing/2014/main" id="{1024411E-4C5B-8E01-EB6A-28BA0B069352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200" b="1" dirty="0">
                  <a:solidFill>
                    <a:schemeClr val="bg1"/>
                  </a:solidFill>
                </a:rPr>
                <a:t>Buscador de cortes programados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0A7A59B2-D192-29FA-9187-C7AFACC51A14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200" dirty="0" err="1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A1B667E-41F3-138B-B13C-9DC8751FE114}"/>
              </a:ext>
            </a:extLst>
          </p:cNvPr>
          <p:cNvGrpSpPr/>
          <p:nvPr/>
        </p:nvGrpSpPr>
        <p:grpSpPr>
          <a:xfrm>
            <a:off x="405338" y="3356395"/>
            <a:ext cx="2172762" cy="540000"/>
            <a:chOff x="405339" y="1704968"/>
            <a:chExt cx="6978117" cy="1070191"/>
          </a:xfrm>
        </p:grpSpPr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80A00D54-DCE5-B6F0-A834-E86558CB1B14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200" b="1" dirty="0">
                  <a:solidFill>
                    <a:schemeClr val="bg1"/>
                  </a:solidFill>
                </a:rPr>
                <a:t>Suscripción a cortes programados y averías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B3FF9B74-298F-46E7-4B07-8064058EEF62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endParaRPr lang="es-ES" sz="1200" dirty="0" err="1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5B83BF0-406B-8C46-1FC8-A23A551760F3}"/>
              </a:ext>
            </a:extLst>
          </p:cNvPr>
          <p:cNvGrpSpPr/>
          <p:nvPr/>
        </p:nvGrpSpPr>
        <p:grpSpPr>
          <a:xfrm>
            <a:off x="405338" y="3929138"/>
            <a:ext cx="2172762" cy="540000"/>
            <a:chOff x="405339" y="1704968"/>
            <a:chExt cx="6978117" cy="1070191"/>
          </a:xfrm>
        </p:grpSpPr>
        <p:sp>
          <p:nvSpPr>
            <p:cNvPr id="38" name="Flecha: a la derecha 37">
              <a:extLst>
                <a:ext uri="{FF2B5EF4-FFF2-40B4-BE49-F238E27FC236}">
                  <a16:creationId xmlns:a16="http://schemas.microsoft.com/office/drawing/2014/main" id="{A6195249-60BB-A1D1-D920-FF5092472D2B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200" b="1" dirty="0">
                  <a:solidFill>
                    <a:schemeClr val="bg1"/>
                  </a:solidFill>
                </a:rPr>
                <a:t>Alta de avisos de emergencia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EFC158F9-A28D-35E4-7D43-906D68CE6018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endParaRPr lang="es-ES" sz="1200" dirty="0" err="1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4BF4A83-158C-CD8A-BE6B-5E46987BB306}"/>
              </a:ext>
            </a:extLst>
          </p:cNvPr>
          <p:cNvGrpSpPr/>
          <p:nvPr/>
        </p:nvGrpSpPr>
        <p:grpSpPr>
          <a:xfrm>
            <a:off x="405338" y="4501881"/>
            <a:ext cx="2172762" cy="540000"/>
            <a:chOff x="405339" y="1704968"/>
            <a:chExt cx="6978117" cy="1070191"/>
          </a:xfrm>
        </p:grpSpPr>
        <p:sp>
          <p:nvSpPr>
            <p:cNvPr id="41" name="Flecha: a la derecha 40">
              <a:extLst>
                <a:ext uri="{FF2B5EF4-FFF2-40B4-BE49-F238E27FC236}">
                  <a16:creationId xmlns:a16="http://schemas.microsoft.com/office/drawing/2014/main" id="{F539077C-D2CC-6E24-1FA7-B065D706723A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200" b="1" dirty="0">
                  <a:solidFill>
                    <a:schemeClr val="bg1"/>
                  </a:solidFill>
                </a:rPr>
                <a:t>Denuncia de fraude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9D2E725C-29B8-4F35-2E49-5F0AC3AD0E78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endParaRPr lang="es-ES" sz="1200" dirty="0" err="1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7C0EBE4-0CDA-06D4-75B2-AE9231D3CC20}"/>
              </a:ext>
            </a:extLst>
          </p:cNvPr>
          <p:cNvGrpSpPr/>
          <p:nvPr/>
        </p:nvGrpSpPr>
        <p:grpSpPr>
          <a:xfrm>
            <a:off x="405338" y="5074624"/>
            <a:ext cx="2172762" cy="540000"/>
            <a:chOff x="405339" y="1704968"/>
            <a:chExt cx="6978117" cy="1070191"/>
          </a:xfrm>
        </p:grpSpPr>
        <p:sp>
          <p:nvSpPr>
            <p:cNvPr id="44" name="Flecha: a la derecha 43">
              <a:extLst>
                <a:ext uri="{FF2B5EF4-FFF2-40B4-BE49-F238E27FC236}">
                  <a16:creationId xmlns:a16="http://schemas.microsoft.com/office/drawing/2014/main" id="{7444DC7E-4566-7BE0-3A99-08A84EE9B923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200" b="1" dirty="0">
                  <a:solidFill>
                    <a:schemeClr val="bg1"/>
                  </a:solidFill>
                </a:rPr>
                <a:t>Aportación de lecturas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4ECFBFE2-33D2-038C-957A-92B0E6FF2AC5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endParaRPr lang="es-ES" sz="1200" dirty="0" err="1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30C3DD2-B3F8-2682-E085-878B754FCCDD}"/>
              </a:ext>
            </a:extLst>
          </p:cNvPr>
          <p:cNvGrpSpPr/>
          <p:nvPr/>
        </p:nvGrpSpPr>
        <p:grpSpPr>
          <a:xfrm>
            <a:off x="405338" y="5647367"/>
            <a:ext cx="2172762" cy="540000"/>
            <a:chOff x="405339" y="1704968"/>
            <a:chExt cx="6978117" cy="1070191"/>
          </a:xfrm>
        </p:grpSpPr>
        <p:sp>
          <p:nvSpPr>
            <p:cNvPr id="47" name="Flecha: a la derecha 46">
              <a:extLst>
                <a:ext uri="{FF2B5EF4-FFF2-40B4-BE49-F238E27FC236}">
                  <a16:creationId xmlns:a16="http://schemas.microsoft.com/office/drawing/2014/main" id="{4695921F-06BF-CBCC-EF48-8EC02BD0696C}"/>
                </a:ext>
              </a:extLst>
            </p:cNvPr>
            <p:cNvSpPr/>
            <p:nvPr/>
          </p:nvSpPr>
          <p:spPr>
            <a:xfrm>
              <a:off x="416815" y="1704968"/>
              <a:ext cx="6966641" cy="1070191"/>
            </a:xfrm>
            <a:prstGeom prst="rightArrow">
              <a:avLst>
                <a:gd name="adj1" fmla="val 100000"/>
                <a:gd name="adj2" fmla="val 19172"/>
              </a:avLst>
            </a:prstGeom>
            <a:gradFill>
              <a:gsLst>
                <a:gs pos="81000">
                  <a:srgbClr val="0070C0"/>
                </a:gs>
                <a:gs pos="100000">
                  <a:srgbClr val="008FFA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buSzPts val="1000"/>
                <a:tabLst>
                  <a:tab pos="1057275" algn="l"/>
                </a:tabLst>
              </a:pPr>
              <a:r>
                <a:rPr lang="es-ES" sz="1200" b="1" dirty="0">
                  <a:solidFill>
                    <a:schemeClr val="bg1"/>
                  </a:solidFill>
                </a:rPr>
                <a:t>Pago online con tarjeta y BIZUM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E83242F4-935D-BD3A-8D7B-71FD395E93B1}"/>
                </a:ext>
              </a:extLst>
            </p:cNvPr>
            <p:cNvSpPr/>
            <p:nvPr/>
          </p:nvSpPr>
          <p:spPr>
            <a:xfrm>
              <a:off x="405339" y="1704968"/>
              <a:ext cx="210652" cy="10701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72000" bIns="36000" rtlCol="0" anchor="ctr"/>
            <a:lstStyle/>
            <a:p>
              <a:endParaRPr lang="es-ES" sz="1200" dirty="0" err="1"/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5DE3930-3416-2476-AA3B-698457EA63B6}"/>
              </a:ext>
            </a:extLst>
          </p:cNvPr>
          <p:cNvSpPr/>
          <p:nvPr/>
        </p:nvSpPr>
        <p:spPr>
          <a:xfrm>
            <a:off x="2679701" y="1633051"/>
            <a:ext cx="5006977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Mapa en la web con datos de averías y cortes programados con información actualizada cada 5 minutos.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68645FC-F486-612D-5BD6-107BD52BFBDD}"/>
              </a:ext>
            </a:extLst>
          </p:cNvPr>
          <p:cNvSpPr/>
          <p:nvPr/>
        </p:nvSpPr>
        <p:spPr>
          <a:xfrm>
            <a:off x="2679697" y="221090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 err="1">
                <a:solidFill>
                  <a:schemeClr val="tx1"/>
                </a:solidFill>
              </a:rPr>
              <a:t>Chatbot</a:t>
            </a:r>
            <a:r>
              <a:rPr lang="es-ES" sz="1000" dirty="0">
                <a:solidFill>
                  <a:schemeClr val="tx1"/>
                </a:solidFill>
              </a:rPr>
              <a:t> que permite dar de alta un aviso de avería, consultar uno existente y comunicar una disconformidad sobre un trabajo programado entre otras opciones.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FB1190A-059C-0379-CB1E-C7E1BB679998}"/>
              </a:ext>
            </a:extLst>
          </p:cNvPr>
          <p:cNvSpPr/>
          <p:nvPr/>
        </p:nvSpPr>
        <p:spPr>
          <a:xfrm>
            <a:off x="2679698" y="2780865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Consulta de trabajos programados en los próximos 7 días sobre una calle concreta.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52D57F9-56CA-AC8D-9B4F-42330AF1D9F4}"/>
              </a:ext>
            </a:extLst>
          </p:cNvPr>
          <p:cNvSpPr/>
          <p:nvPr/>
        </p:nvSpPr>
        <p:spPr>
          <a:xfrm>
            <a:off x="2679699" y="3353632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Suscripción a la notificación vía email de trabajos programados y averías sobre un suministro.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3E0C20E0-FB24-B991-BBE2-8EDDB91D06A3}"/>
              </a:ext>
            </a:extLst>
          </p:cNvPr>
          <p:cNvSpPr/>
          <p:nvPr/>
        </p:nvSpPr>
        <p:spPr>
          <a:xfrm>
            <a:off x="2679696" y="393203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Formulario para notificar una situación de peligro en alguna de nuestras instalaciones.</a:t>
            </a:r>
          </a:p>
          <a:p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B25C1A6A-331D-05F9-1267-7442CAC3ED1C}"/>
              </a:ext>
            </a:extLst>
          </p:cNvPr>
          <p:cNvSpPr/>
          <p:nvPr/>
        </p:nvSpPr>
        <p:spPr>
          <a:xfrm>
            <a:off x="2679696" y="4505881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>
                <a:solidFill>
                  <a:schemeClr val="tx1"/>
                </a:solidFill>
              </a:rPr>
              <a:t>Formulario que permite denunciar un fraude o anomalía (enganches ilegales, manipulaciones en el contador, etc.)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922CEC3E-84A7-48B3-5E23-EF4B919443D5}"/>
              </a:ext>
            </a:extLst>
          </p:cNvPr>
          <p:cNvSpPr/>
          <p:nvPr/>
        </p:nvSpPr>
        <p:spPr>
          <a:xfrm>
            <a:off x="2679701" y="5653359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Pasarela de pago online de facturas de Conexiones y expedientes de fraude mediante tarjeta de crédito y BIZUM.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014B0212-51FC-0774-4D56-101D6939D633}"/>
              </a:ext>
            </a:extLst>
          </p:cNvPr>
          <p:cNvSpPr/>
          <p:nvPr/>
        </p:nvSpPr>
        <p:spPr>
          <a:xfrm>
            <a:off x="2679701" y="507864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Servicio para aportar la lectura de un suministro</a:t>
            </a:r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5E7EFAF0-1D3C-C3BE-63C0-F6F70DE21AA6}"/>
              </a:ext>
            </a:extLst>
          </p:cNvPr>
          <p:cNvSpPr/>
          <p:nvPr/>
        </p:nvSpPr>
        <p:spPr>
          <a:xfrm>
            <a:off x="7864549" y="1627593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99B2DA27-FAEB-1F1A-B0DB-3CECDE75E040}"/>
              </a:ext>
            </a:extLst>
          </p:cNvPr>
          <p:cNvSpPr/>
          <p:nvPr/>
        </p:nvSpPr>
        <p:spPr>
          <a:xfrm>
            <a:off x="7864549" y="3923468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E936E5-488A-B9AD-5538-84A497F8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225" y="1627593"/>
            <a:ext cx="3578138" cy="15713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A66F5A-824D-EBD2-0861-5C288990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225" y="3893632"/>
            <a:ext cx="3578138" cy="16852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901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9418D-8D60-72C0-1267-3A2A7FC33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400A-C005-E754-48EA-0B10AA8F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1E98015-7659-0190-7CF7-F8CC463C1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Área privada</a:t>
            </a:r>
          </a:p>
        </p:txBody>
      </p:sp>
    </p:spTree>
    <p:extLst>
      <p:ext uri="{BB962C8B-B14F-4D97-AF65-F5344CB8AC3E}">
        <p14:creationId xmlns:p14="http://schemas.microsoft.com/office/powerpoint/2010/main" val="347807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2AFF47-E609-8138-4DE1-453E1C11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6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C28D32-2806-44F0-96A5-87AC2805F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privada</a:t>
            </a:r>
            <a:endParaRPr lang="en-US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57356F63-F6A9-8098-2895-FB537CFA94F0}"/>
              </a:ext>
            </a:extLst>
          </p:cNvPr>
          <p:cNvSpPr/>
          <p:nvPr/>
        </p:nvSpPr>
        <p:spPr>
          <a:xfrm>
            <a:off x="415006" y="2800045"/>
            <a:ext cx="5283297" cy="432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400" b="1" dirty="0">
                <a:solidFill>
                  <a:schemeClr val="bg1"/>
                </a:solidFill>
              </a:rPr>
              <a:t>´   30 servicios disponibles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29A6A6-C010-70D7-F196-4574266384C6}"/>
              </a:ext>
            </a:extLst>
          </p:cNvPr>
          <p:cNvSpPr/>
          <p:nvPr/>
        </p:nvSpPr>
        <p:spPr>
          <a:xfrm>
            <a:off x="406303" y="2800045"/>
            <a:ext cx="159752" cy="43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dirty="0" err="1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CA65C2D0-A115-E389-923D-B756E6AB1294}"/>
              </a:ext>
            </a:extLst>
          </p:cNvPr>
          <p:cNvSpPr/>
          <p:nvPr/>
        </p:nvSpPr>
        <p:spPr>
          <a:xfrm>
            <a:off x="415006" y="3368927"/>
            <a:ext cx="5283297" cy="432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400" b="1" dirty="0">
                <a:solidFill>
                  <a:schemeClr val="bg1"/>
                </a:solidFill>
              </a:rPr>
              <a:t>´   Perfiles de Consumidor, Instalador y Productor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5BB177B-5380-BB91-1384-870D09576620}"/>
              </a:ext>
            </a:extLst>
          </p:cNvPr>
          <p:cNvSpPr/>
          <p:nvPr/>
        </p:nvSpPr>
        <p:spPr>
          <a:xfrm>
            <a:off x="406303" y="3368927"/>
            <a:ext cx="159752" cy="43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dirty="0" err="1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AA3F7215-9D46-91A3-18ED-08FF950AC0CC}"/>
              </a:ext>
            </a:extLst>
          </p:cNvPr>
          <p:cNvSpPr/>
          <p:nvPr/>
        </p:nvSpPr>
        <p:spPr>
          <a:xfrm>
            <a:off x="415006" y="3937809"/>
            <a:ext cx="5283297" cy="432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400" b="1" dirty="0">
                <a:solidFill>
                  <a:schemeClr val="bg1"/>
                </a:solidFill>
              </a:rPr>
              <a:t>´   Publicada en castellano, catalán e inglés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A8C62B-AFFB-B5DE-DD6E-ED67F3B54E03}"/>
              </a:ext>
            </a:extLst>
          </p:cNvPr>
          <p:cNvSpPr/>
          <p:nvPr/>
        </p:nvSpPr>
        <p:spPr>
          <a:xfrm>
            <a:off x="406303" y="3937809"/>
            <a:ext cx="159752" cy="43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dirty="0" err="1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C949E8F5-29B9-84A5-3CCC-0E7F5A4DAFBE}"/>
              </a:ext>
            </a:extLst>
          </p:cNvPr>
          <p:cNvSpPr/>
          <p:nvPr/>
        </p:nvSpPr>
        <p:spPr>
          <a:xfrm>
            <a:off x="415006" y="4506691"/>
            <a:ext cx="5283297" cy="432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400" b="1" dirty="0">
                <a:solidFill>
                  <a:schemeClr val="bg1"/>
                </a:solidFill>
              </a:rPr>
              <a:t>´   Apps móviles de Android e iOS con todos los servicios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FD08BBD-03F4-09FF-62A4-B20968A1980E}"/>
              </a:ext>
            </a:extLst>
          </p:cNvPr>
          <p:cNvSpPr/>
          <p:nvPr/>
        </p:nvSpPr>
        <p:spPr>
          <a:xfrm>
            <a:off x="406303" y="4506691"/>
            <a:ext cx="159752" cy="43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dirty="0" err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6A2AC7-962F-92EC-D09A-62EF6730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4196"/>
            <a:ext cx="5851599" cy="30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2AFF47-E609-8138-4DE1-453E1C11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457617" y="2278395"/>
            <a:ext cx="5334001" cy="384587"/>
          </a:xfrm>
          <a:prstGeom prst="rect">
            <a:avLst/>
          </a:prstGeom>
        </p:spPr>
        <p:txBody>
          <a:bodyPr vert="horz" wrap="square" lIns="0" tIns="0" rIns="180000" bIns="0" rtlCol="0">
            <a:norm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7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C28D32-2806-44F0-96A5-87AC2805F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s-ES"/>
              <a:t>Servicios área privada – Gestión del suministro 1/2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42694233-5487-8F4F-F096-FB34B7EA1EBB}"/>
              </a:ext>
            </a:extLst>
          </p:cNvPr>
          <p:cNvSpPr/>
          <p:nvPr/>
        </p:nvSpPr>
        <p:spPr>
          <a:xfrm>
            <a:off x="408911" y="1638166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Mis suministros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D31D7D-2F01-C39F-8716-4E24C0DF50B1}"/>
              </a:ext>
            </a:extLst>
          </p:cNvPr>
          <p:cNvSpPr/>
          <p:nvPr/>
        </p:nvSpPr>
        <p:spPr>
          <a:xfrm>
            <a:off x="405338" y="1638166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b="1" dirty="0" err="1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6D11C5D2-2C25-51A2-C510-72EF63199D67}"/>
              </a:ext>
            </a:extLst>
          </p:cNvPr>
          <p:cNvSpPr/>
          <p:nvPr/>
        </p:nvSpPr>
        <p:spPr>
          <a:xfrm>
            <a:off x="408905" y="2210909"/>
            <a:ext cx="2165622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Mi consumo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D465C52-A64A-2618-3F0E-0AD54DA5B42A}"/>
              </a:ext>
            </a:extLst>
          </p:cNvPr>
          <p:cNvSpPr/>
          <p:nvPr/>
        </p:nvSpPr>
        <p:spPr>
          <a:xfrm>
            <a:off x="405338" y="2210909"/>
            <a:ext cx="65482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1024411E-4C5B-8E01-EB6A-28BA0B069352}"/>
              </a:ext>
            </a:extLst>
          </p:cNvPr>
          <p:cNvSpPr/>
          <p:nvPr/>
        </p:nvSpPr>
        <p:spPr>
          <a:xfrm>
            <a:off x="408911" y="2783652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Mis solicitudes de contratación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A7A59B2-D192-29FA-9187-C7AFACC51A14}"/>
              </a:ext>
            </a:extLst>
          </p:cNvPr>
          <p:cNvSpPr/>
          <p:nvPr/>
        </p:nvSpPr>
        <p:spPr>
          <a:xfrm>
            <a:off x="405338" y="2783652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80A00D54-DCE5-B6F0-A834-E86558CB1B14}"/>
              </a:ext>
            </a:extLst>
          </p:cNvPr>
          <p:cNvSpPr/>
          <p:nvPr/>
        </p:nvSpPr>
        <p:spPr>
          <a:xfrm>
            <a:off x="408911" y="3356395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Reconectar ICP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3FF9B74-298F-46E7-4B07-8064058EEF62}"/>
              </a:ext>
            </a:extLst>
          </p:cNvPr>
          <p:cNvSpPr/>
          <p:nvPr/>
        </p:nvSpPr>
        <p:spPr>
          <a:xfrm>
            <a:off x="405338" y="3356395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A6195249-60BB-A1D1-D920-FF5092472D2B}"/>
              </a:ext>
            </a:extLst>
          </p:cNvPr>
          <p:cNvSpPr/>
          <p:nvPr/>
        </p:nvSpPr>
        <p:spPr>
          <a:xfrm>
            <a:off x="408911" y="3929138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Acceso online al contador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FC158F9-A28D-35E4-7D43-906D68CE6018}"/>
              </a:ext>
            </a:extLst>
          </p:cNvPr>
          <p:cNvSpPr/>
          <p:nvPr/>
        </p:nvSpPr>
        <p:spPr>
          <a:xfrm>
            <a:off x="405338" y="3929138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F539077C-D2CC-6E24-1FA7-B065D706723A}"/>
              </a:ext>
            </a:extLst>
          </p:cNvPr>
          <p:cNvSpPr/>
          <p:nvPr/>
        </p:nvSpPr>
        <p:spPr>
          <a:xfrm>
            <a:off x="408911" y="4501881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Potencia máxima demandada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9D2E725C-29B8-4F35-2E49-5F0AC3AD0E78}"/>
              </a:ext>
            </a:extLst>
          </p:cNvPr>
          <p:cNvSpPr/>
          <p:nvPr/>
        </p:nvSpPr>
        <p:spPr>
          <a:xfrm>
            <a:off x="405338" y="4501881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7444DC7E-4566-7BE0-3A99-08A84EE9B923}"/>
              </a:ext>
            </a:extLst>
          </p:cNvPr>
          <p:cNvSpPr/>
          <p:nvPr/>
        </p:nvSpPr>
        <p:spPr>
          <a:xfrm>
            <a:off x="408911" y="5074624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Certificado de lectura y consumo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ECFBFE2-33D2-038C-957A-92B0E6FF2AC5}"/>
              </a:ext>
            </a:extLst>
          </p:cNvPr>
          <p:cNvSpPr/>
          <p:nvPr/>
        </p:nvSpPr>
        <p:spPr>
          <a:xfrm>
            <a:off x="405338" y="5074624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4695921F-06BF-CBCC-EF48-8EC02BD0696C}"/>
              </a:ext>
            </a:extLst>
          </p:cNvPr>
          <p:cNvSpPr/>
          <p:nvPr/>
        </p:nvSpPr>
        <p:spPr>
          <a:xfrm>
            <a:off x="408911" y="5647367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Aportar lectura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83242F4-935D-BD3A-8D7B-71FD395E93B1}"/>
              </a:ext>
            </a:extLst>
          </p:cNvPr>
          <p:cNvSpPr/>
          <p:nvPr/>
        </p:nvSpPr>
        <p:spPr>
          <a:xfrm>
            <a:off x="405338" y="5647367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5DE3930-3416-2476-AA3B-698457EA63B6}"/>
              </a:ext>
            </a:extLst>
          </p:cNvPr>
          <p:cNvSpPr/>
          <p:nvPr/>
        </p:nvSpPr>
        <p:spPr>
          <a:xfrm>
            <a:off x="2679701" y="1633051"/>
            <a:ext cx="5006977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Información sobre suministros: CUPS, dirección, potencias contratadas, comercializadora, </a:t>
            </a:r>
            <a:r>
              <a:rPr lang="es-ES" sz="1000" dirty="0" err="1">
                <a:solidFill>
                  <a:schemeClr val="tx1"/>
                </a:solidFill>
              </a:rPr>
              <a:t>etc</a:t>
            </a:r>
            <a:r>
              <a:rPr lang="es-ES" sz="1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68645FC-F486-612D-5BD6-107BD52BFBDD}"/>
              </a:ext>
            </a:extLst>
          </p:cNvPr>
          <p:cNvSpPr/>
          <p:nvPr/>
        </p:nvSpPr>
        <p:spPr>
          <a:xfrm>
            <a:off x="2679697" y="221090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Consulta de curvas de consumo, vertida y </a:t>
            </a:r>
            <a:r>
              <a:rPr lang="es-ES" sz="1000" dirty="0" err="1">
                <a:solidFill>
                  <a:schemeClr val="tx1"/>
                </a:solidFill>
              </a:rPr>
              <a:t>autoconsumida</a:t>
            </a:r>
            <a:r>
              <a:rPr lang="es-ES" sz="1000" dirty="0">
                <a:solidFill>
                  <a:schemeClr val="tx1"/>
                </a:solidFill>
              </a:rPr>
              <a:t> (autoconsumo colectivo). Descarga de la curva de carga.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FB1190A-059C-0379-CB1E-C7E1BB679998}"/>
              </a:ext>
            </a:extLst>
          </p:cNvPr>
          <p:cNvSpPr/>
          <p:nvPr/>
        </p:nvSpPr>
        <p:spPr>
          <a:xfrm>
            <a:off x="2679698" y="2780865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Información sobre la última solicitud de cambio (alta, baja, modificación o cambio de comercializadora) gestionada o en curso sobre el suministro.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52D57F9-56CA-AC8D-9B4F-42330AF1D9F4}"/>
              </a:ext>
            </a:extLst>
          </p:cNvPr>
          <p:cNvSpPr/>
          <p:nvPr/>
        </p:nvSpPr>
        <p:spPr>
          <a:xfrm>
            <a:off x="2679699" y="3353632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reconectar el ICP de tu suministro en caso de que se encuentre desconectado.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3E0C20E0-FB24-B991-BBE2-8EDDB91D06A3}"/>
              </a:ext>
            </a:extLst>
          </p:cNvPr>
          <p:cNvSpPr/>
          <p:nvPr/>
        </p:nvSpPr>
        <p:spPr>
          <a:xfrm>
            <a:off x="2679696" y="3922513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Consulta del estado del contador, consumo y potencia demanda por el contador de manera online. También permite programar las consultas.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B25C1A6A-331D-05F9-1267-7442CAC3ED1C}"/>
              </a:ext>
            </a:extLst>
          </p:cNvPr>
          <p:cNvSpPr/>
          <p:nvPr/>
        </p:nvSpPr>
        <p:spPr>
          <a:xfrm>
            <a:off x="2679701" y="4496356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Consulta de la potencia máxima demanda por meses.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922CEC3E-84A7-48B3-5E23-EF4B919443D5}"/>
              </a:ext>
            </a:extLst>
          </p:cNvPr>
          <p:cNvSpPr/>
          <p:nvPr/>
        </p:nvSpPr>
        <p:spPr>
          <a:xfrm>
            <a:off x="2679701" y="5643834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Aportar la lectura de un suministro que disponga de contador inteligente integrado, que sea de baja tensión y que tenga una potencia contratada menor o igual a 15kW.  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014B0212-51FC-0774-4D56-101D6939D633}"/>
              </a:ext>
            </a:extLst>
          </p:cNvPr>
          <p:cNvSpPr/>
          <p:nvPr/>
        </p:nvSpPr>
        <p:spPr>
          <a:xfrm>
            <a:off x="2679701" y="5069123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Descarga de certificados de lectura y consumo.</a:t>
            </a:r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5E7EFAF0-1D3C-C3BE-63C0-F6F70DE21AA6}"/>
              </a:ext>
            </a:extLst>
          </p:cNvPr>
          <p:cNvSpPr/>
          <p:nvPr/>
        </p:nvSpPr>
        <p:spPr>
          <a:xfrm>
            <a:off x="7912612" y="2210809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7BC2F74F-E419-DE12-DEFC-54AD7C14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606" y="4223065"/>
            <a:ext cx="3108771" cy="16921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99B2DA27-FAEB-1F1A-B0DB-3CECDE75E040}"/>
              </a:ext>
            </a:extLst>
          </p:cNvPr>
          <p:cNvSpPr/>
          <p:nvPr/>
        </p:nvSpPr>
        <p:spPr>
          <a:xfrm>
            <a:off x="7912612" y="4496356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38474B-F67A-A621-6199-4A01F8C6C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605" y="1633051"/>
            <a:ext cx="3108771" cy="21965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397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2AFF47-E609-8138-4DE1-453E1C11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457617" y="2278395"/>
            <a:ext cx="5334001" cy="384587"/>
          </a:xfrm>
          <a:prstGeom prst="rect">
            <a:avLst/>
          </a:prstGeom>
        </p:spPr>
        <p:txBody>
          <a:bodyPr vert="horz" wrap="square" lIns="0" tIns="0" rIns="180000" bIns="0" rtlCol="0">
            <a:norm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8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C28D32-2806-44F0-96A5-87AC2805F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n-US" dirty="0"/>
              <a:t>Servicios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 – Gestión del </a:t>
            </a:r>
            <a:r>
              <a:rPr lang="en-US" dirty="0" err="1"/>
              <a:t>suministro</a:t>
            </a:r>
            <a:r>
              <a:rPr lang="en-US" dirty="0"/>
              <a:t> 2/2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42694233-5487-8F4F-F096-FB34B7EA1EBB}"/>
              </a:ext>
            </a:extLst>
          </p:cNvPr>
          <p:cNvSpPr/>
          <p:nvPr/>
        </p:nvSpPr>
        <p:spPr>
          <a:xfrm>
            <a:off x="408911" y="1638166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>
                <a:solidFill>
                  <a:schemeClr val="bg1"/>
                </a:solidFill>
              </a:rPr>
              <a:t>Devolución depósito de garantía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D31D7D-2F01-C39F-8716-4E24C0DF50B1}"/>
              </a:ext>
            </a:extLst>
          </p:cNvPr>
          <p:cNvSpPr/>
          <p:nvPr/>
        </p:nvSpPr>
        <p:spPr>
          <a:xfrm>
            <a:off x="405338" y="1638166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6D11C5D2-2C25-51A2-C510-72EF63199D67}"/>
              </a:ext>
            </a:extLst>
          </p:cNvPr>
          <p:cNvSpPr/>
          <p:nvPr/>
        </p:nvSpPr>
        <p:spPr>
          <a:xfrm>
            <a:off x="408905" y="2210909"/>
            <a:ext cx="2165622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Activar </a:t>
            </a:r>
            <a:r>
              <a:rPr lang="es-ES" sz="1200" b="1" dirty="0" err="1">
                <a:solidFill>
                  <a:schemeClr val="bg1"/>
                </a:solidFill>
              </a:rPr>
              <a:t>facturae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D465C52-A64A-2618-3F0E-0AD54DA5B42A}"/>
              </a:ext>
            </a:extLst>
          </p:cNvPr>
          <p:cNvSpPr/>
          <p:nvPr/>
        </p:nvSpPr>
        <p:spPr>
          <a:xfrm>
            <a:off x="405338" y="2210909"/>
            <a:ext cx="65482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200" dirty="0" err="1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1024411E-4C5B-8E01-EB6A-28BA0B069352}"/>
              </a:ext>
            </a:extLst>
          </p:cNvPr>
          <p:cNvSpPr/>
          <p:nvPr/>
        </p:nvSpPr>
        <p:spPr>
          <a:xfrm>
            <a:off x="408911" y="2783652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Mis facturas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A7A59B2-D192-29FA-9187-C7AFACC51A14}"/>
              </a:ext>
            </a:extLst>
          </p:cNvPr>
          <p:cNvSpPr/>
          <p:nvPr/>
        </p:nvSpPr>
        <p:spPr>
          <a:xfrm>
            <a:off x="405338" y="2783652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5DE3930-3416-2476-AA3B-698457EA63B6}"/>
              </a:ext>
            </a:extLst>
          </p:cNvPr>
          <p:cNvSpPr/>
          <p:nvPr/>
        </p:nvSpPr>
        <p:spPr>
          <a:xfrm>
            <a:off x="2679701" y="1633051"/>
            <a:ext cx="5006977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Solicitud de la devolución del depósito de garantía en tus suministros.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68645FC-F486-612D-5BD6-107BD52BFBDD}"/>
              </a:ext>
            </a:extLst>
          </p:cNvPr>
          <p:cNvSpPr/>
          <p:nvPr/>
        </p:nvSpPr>
        <p:spPr>
          <a:xfrm>
            <a:off x="2679697" y="221090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activar la consulta de tus facturas con e-distribución en formato XML </a:t>
            </a:r>
            <a:r>
              <a:rPr lang="es-ES" sz="1000" dirty="0" err="1">
                <a:solidFill>
                  <a:schemeClr val="tx1"/>
                </a:solidFill>
              </a:rPr>
              <a:t>facturae</a:t>
            </a:r>
            <a:r>
              <a:rPr lang="es-ES" sz="1000">
                <a:solidFill>
                  <a:schemeClr val="tx1"/>
                </a:solidFill>
              </a:rPr>
              <a:t> para aquellos clientes que tengan contrato directamente con e-distribución.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FB1190A-059C-0379-CB1E-C7E1BB679998}"/>
              </a:ext>
            </a:extLst>
          </p:cNvPr>
          <p:cNvSpPr/>
          <p:nvPr/>
        </p:nvSpPr>
        <p:spPr>
          <a:xfrm>
            <a:off x="2679698" y="2780865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Consulta y descarga de facturas para aquellos clientes que tienen contratado el ATR con e-distribución (sin comercializadora).</a:t>
            </a:r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5E7EFAF0-1D3C-C3BE-63C0-F6F70DE21AA6}"/>
              </a:ext>
            </a:extLst>
          </p:cNvPr>
          <p:cNvSpPr/>
          <p:nvPr/>
        </p:nvSpPr>
        <p:spPr>
          <a:xfrm>
            <a:off x="7912612" y="3353632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A16E9DA-FC7E-4FB4-2051-E4897ED9E036}"/>
              </a:ext>
            </a:extLst>
          </p:cNvPr>
          <p:cNvSpPr/>
          <p:nvPr/>
        </p:nvSpPr>
        <p:spPr>
          <a:xfrm>
            <a:off x="408911" y="3356395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Solicitud ATR Directo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4831EEE-3A05-5E03-44D5-F20558340E47}"/>
              </a:ext>
            </a:extLst>
          </p:cNvPr>
          <p:cNvSpPr/>
          <p:nvPr/>
        </p:nvSpPr>
        <p:spPr>
          <a:xfrm>
            <a:off x="2679699" y="3353632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Gestión de contratos para aquellos clientes que tienen contratado el ATR directamente con e-distribución (sin comercializadora).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BA36F0F-D145-3D53-BE25-1D51EDAB92F2}"/>
              </a:ext>
            </a:extLst>
          </p:cNvPr>
          <p:cNvSpPr/>
          <p:nvPr/>
        </p:nvSpPr>
        <p:spPr>
          <a:xfrm>
            <a:off x="405338" y="3356395"/>
            <a:ext cx="65590" cy="539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C93DA3-8CA6-5EFD-34E2-88C7858F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348" y="1988847"/>
            <a:ext cx="3073272" cy="19075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610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68B80-0B06-1AF4-B0E7-B4BC4835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CF6711D-4D98-0F1A-06EA-97158AD9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s-ES" dirty="0"/>
              <a:t>Web e-distribución 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1555AE-F8A3-35F7-046C-F8B1BCAEA163}"/>
              </a:ext>
            </a:extLst>
          </p:cNvPr>
          <p:cNvSpPr/>
          <p:nvPr/>
        </p:nvSpPr>
        <p:spPr>
          <a:xfrm>
            <a:off x="1457617" y="2278395"/>
            <a:ext cx="5334001" cy="384587"/>
          </a:xfrm>
          <a:prstGeom prst="rect">
            <a:avLst/>
          </a:prstGeom>
        </p:spPr>
        <p:txBody>
          <a:bodyPr vert="horz" wrap="square" lIns="0" tIns="0" rIns="180000" bIns="0" rtlCol="0">
            <a:norm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1C6A31-1EF5-7E34-F3DF-28EF482D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D2235E-0982-3B42-A838-A74550CD4449}" type="slidenum">
              <a:rPr lang="en-GB" noProof="0" smtClean="0"/>
              <a:pPr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5780C0F-2674-0A98-A303-47BDD6CDF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/>
          <a:lstStyle/>
          <a:p>
            <a:r>
              <a:rPr lang="en-US" dirty="0"/>
              <a:t>Servicios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 – </a:t>
            </a:r>
            <a:r>
              <a:rPr lang="en-US" dirty="0" err="1"/>
              <a:t>Autoconsumo</a:t>
            </a:r>
            <a:r>
              <a:rPr lang="en-US" dirty="0"/>
              <a:t>/</a:t>
            </a:r>
            <a:r>
              <a:rPr lang="en-US" dirty="0" err="1"/>
              <a:t>Productores</a:t>
            </a:r>
            <a:endParaRPr lang="en-US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73211902-AD78-44AB-B896-1D397020E6E5}"/>
              </a:ext>
            </a:extLst>
          </p:cNvPr>
          <p:cNvSpPr/>
          <p:nvPr/>
        </p:nvSpPr>
        <p:spPr>
          <a:xfrm>
            <a:off x="408911" y="1638166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Solicitud de CAU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D761630-7074-3FD0-1546-8EB3122B95B6}"/>
              </a:ext>
            </a:extLst>
          </p:cNvPr>
          <p:cNvSpPr/>
          <p:nvPr/>
        </p:nvSpPr>
        <p:spPr>
          <a:xfrm>
            <a:off x="405338" y="1638166"/>
            <a:ext cx="65590" cy="539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endParaRPr lang="es-ES" sz="1600" b="1" dirty="0" err="1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8427A12A-D190-AF01-771B-34D2D96CF7FD}"/>
              </a:ext>
            </a:extLst>
          </p:cNvPr>
          <p:cNvSpPr/>
          <p:nvPr/>
        </p:nvSpPr>
        <p:spPr>
          <a:xfrm>
            <a:off x="408905" y="2210909"/>
            <a:ext cx="2165622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Consulta de autoconsumo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C5B79C0-34F3-E52D-52D1-6B82B0C8E2EB}"/>
              </a:ext>
            </a:extLst>
          </p:cNvPr>
          <p:cNvSpPr/>
          <p:nvPr/>
        </p:nvSpPr>
        <p:spPr>
          <a:xfrm>
            <a:off x="405338" y="2210909"/>
            <a:ext cx="65482" cy="539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401F880-FB58-A4EF-BBC4-D17211B2757A}"/>
              </a:ext>
            </a:extLst>
          </p:cNvPr>
          <p:cNvSpPr/>
          <p:nvPr/>
        </p:nvSpPr>
        <p:spPr>
          <a:xfrm>
            <a:off x="408911" y="2783652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Mis instalaciones de producción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FAEEFA7-510D-FEB2-5AA7-B4CC1A3181BF}"/>
              </a:ext>
            </a:extLst>
          </p:cNvPr>
          <p:cNvSpPr/>
          <p:nvPr/>
        </p:nvSpPr>
        <p:spPr>
          <a:xfrm>
            <a:off x="405338" y="2783652"/>
            <a:ext cx="65590" cy="539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790FE12C-E055-82CD-F60E-A155FFE97740}"/>
              </a:ext>
            </a:extLst>
          </p:cNvPr>
          <p:cNvSpPr/>
          <p:nvPr/>
        </p:nvSpPr>
        <p:spPr>
          <a:xfrm>
            <a:off x="408911" y="3356395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Solicitud de CTA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D968CFD-4D8A-B35C-9B20-E8A0DE70E8A7}"/>
              </a:ext>
            </a:extLst>
          </p:cNvPr>
          <p:cNvSpPr/>
          <p:nvPr/>
        </p:nvSpPr>
        <p:spPr>
          <a:xfrm>
            <a:off x="405338" y="3356395"/>
            <a:ext cx="65590" cy="539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00378D80-7551-35C5-9C19-BB3B381A97D0}"/>
              </a:ext>
            </a:extLst>
          </p:cNvPr>
          <p:cNvSpPr/>
          <p:nvPr/>
        </p:nvSpPr>
        <p:spPr>
          <a:xfrm>
            <a:off x="408911" y="3929138"/>
            <a:ext cx="2169189" cy="540000"/>
          </a:xfrm>
          <a:prstGeom prst="rightArrow">
            <a:avLst>
              <a:gd name="adj1" fmla="val 100000"/>
              <a:gd name="adj2" fmla="val 19172"/>
            </a:avLst>
          </a:prstGeom>
          <a:gradFill>
            <a:gsLst>
              <a:gs pos="81000">
                <a:srgbClr val="0070C0"/>
              </a:gs>
              <a:gs pos="100000">
                <a:srgbClr val="008FFA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ts val="1000"/>
              <a:tabLst>
                <a:tab pos="1057275" algn="l"/>
              </a:tabLst>
            </a:pPr>
            <a:r>
              <a:rPr lang="es-ES" sz="1200" b="1" dirty="0">
                <a:solidFill>
                  <a:schemeClr val="bg1"/>
                </a:solidFill>
              </a:rPr>
              <a:t>Notificaciones operacionales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CB10C2A-F2AC-EA7B-05DC-A0008758A347}"/>
              </a:ext>
            </a:extLst>
          </p:cNvPr>
          <p:cNvSpPr/>
          <p:nvPr/>
        </p:nvSpPr>
        <p:spPr>
          <a:xfrm>
            <a:off x="405338" y="3929138"/>
            <a:ext cx="65590" cy="539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ctr"/>
          <a:lstStyle/>
          <a:p>
            <a:endParaRPr lang="es-ES" dirty="0" err="1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2D86B5F-447E-7C94-DE1B-0C273D164B97}"/>
              </a:ext>
            </a:extLst>
          </p:cNvPr>
          <p:cNvSpPr/>
          <p:nvPr/>
        </p:nvSpPr>
        <p:spPr>
          <a:xfrm>
            <a:off x="2679701" y="1633051"/>
            <a:ext cx="5006977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realizar la solicitud de CAU.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A1FCF4DB-99CE-7C44-B507-74BE16A047E8}"/>
              </a:ext>
            </a:extLst>
          </p:cNvPr>
          <p:cNvSpPr/>
          <p:nvPr/>
        </p:nvSpPr>
        <p:spPr>
          <a:xfrm>
            <a:off x="2679697" y="2210908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generar una interacción relacionada con autoconsumo.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412E025C-647B-E6C8-C247-3FEB408C8D0E}"/>
              </a:ext>
            </a:extLst>
          </p:cNvPr>
          <p:cNvSpPr/>
          <p:nvPr/>
        </p:nvSpPr>
        <p:spPr>
          <a:xfrm>
            <a:off x="2679698" y="2780865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Consulta de instalaciones de generación eléctrica sobre las que se puede solicitar la notificación de pertenencia a una agrupación.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02A92D30-E5FD-A3FF-894D-9FAC6AC8FFA5}"/>
              </a:ext>
            </a:extLst>
          </p:cNvPr>
          <p:cNvSpPr/>
          <p:nvPr/>
        </p:nvSpPr>
        <p:spPr>
          <a:xfrm>
            <a:off x="2679699" y="3353632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Permite realizar la solicitud del Contrato Técnico de Acceso.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D0AD169D-C70C-F9F8-6C17-7C81ACB736A6}"/>
              </a:ext>
            </a:extLst>
          </p:cNvPr>
          <p:cNvSpPr/>
          <p:nvPr/>
        </p:nvSpPr>
        <p:spPr>
          <a:xfrm>
            <a:off x="2679696" y="3922513"/>
            <a:ext cx="5006978" cy="5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Consulta del estado de notificaciones operacionales, consultar los documentos asociados y proceder a la aportación de nueva documentación requerida para su gestión.</a:t>
            </a:r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91DEFD59-B0B5-E158-8DF1-BD2AD270ABA8}"/>
              </a:ext>
            </a:extLst>
          </p:cNvPr>
          <p:cNvSpPr/>
          <p:nvPr/>
        </p:nvSpPr>
        <p:spPr>
          <a:xfrm>
            <a:off x="7896741" y="1633051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1513BCA4-763B-E8B7-DC8B-C3E49A5C6F93}"/>
              </a:ext>
            </a:extLst>
          </p:cNvPr>
          <p:cNvSpPr/>
          <p:nvPr/>
        </p:nvSpPr>
        <p:spPr>
          <a:xfrm>
            <a:off x="7896741" y="3897215"/>
            <a:ext cx="304800" cy="539999"/>
          </a:xfrm>
          <a:prstGeom prst="rightArrow">
            <a:avLst>
              <a:gd name="adj1" fmla="val 100000"/>
              <a:gd name="adj2" fmla="val 56250"/>
            </a:avLst>
          </a:prstGeom>
          <a:solidFill>
            <a:srgbClr val="00B0F0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" sz="2000" dirty="0" err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585AD3-183C-BC14-612A-1F2FB737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606" y="1633051"/>
            <a:ext cx="3108771" cy="1743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E010E0-68AC-D8D2-5E5E-F2F22701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606" y="3893632"/>
            <a:ext cx="3140005" cy="9137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8386302"/>
      </p:ext>
    </p:extLst>
  </p:cSld>
  <p:clrMapOvr>
    <a:masterClrMapping/>
  </p:clrMapOvr>
</p:sld>
</file>

<file path=ppt/theme/theme1.xml><?xml version="1.0" encoding="utf-8"?>
<a:theme xmlns:a="http://schemas.openxmlformats.org/drawingml/2006/main" name="Enel_PPTtemplate_26012016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96823A87CAEA4786962153BAF99918" ma:contentTypeVersion="15" ma:contentTypeDescription="Crear nuevo documento." ma:contentTypeScope="" ma:versionID="cd8382ce1e4da1a4c2c983d9f0af12cd">
  <xsd:schema xmlns:xsd="http://www.w3.org/2001/XMLSchema" xmlns:xs="http://www.w3.org/2001/XMLSchema" xmlns:p="http://schemas.microsoft.com/office/2006/metadata/properties" xmlns:ns2="d982b4d7-f616-4570-bfed-43a34a55f7d9" xmlns:ns3="da079f86-1781-4c04-b85b-2c60711dc70c" targetNamespace="http://schemas.microsoft.com/office/2006/metadata/properties" ma:root="true" ma:fieldsID="6ff1d97f97872b3f1aa276397fb648ae" ns2:_="" ns3:_="">
    <xsd:import namespace="d982b4d7-f616-4570-bfed-43a34a55f7d9"/>
    <xsd:import namespace="da079f86-1781-4c04-b85b-2c60711dc7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2b4d7-f616-4570-bfed-43a34a55f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ba5ac2a7-3560-40f7-821c-bf6f1f0e00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9f86-1781-4c04-b85b-2c60711dc7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ae5c4c3-452c-4bb0-8c35-0e88d0360001}" ma:internalName="TaxCatchAll" ma:showField="CatchAllData" ma:web="da079f86-1781-4c04-b85b-2c60711dc7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079f86-1781-4c04-b85b-2c60711dc70c" xsi:nil="true"/>
    <lcf76f155ced4ddcb4097134ff3c332f xmlns="d982b4d7-f616-4570-bfed-43a34a55f7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996FF6-26A5-4B68-9291-55E1B99D3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2b4d7-f616-4570-bfed-43a34a55f7d9"/>
    <ds:schemaRef ds:uri="da079f86-1781-4c04-b85b-2c60711dc7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177C0-922C-4538-92DA-3A4E06DA2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4785F-ABF0-405B-B99B-4DB5F2621E4E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da079f86-1781-4c04-b85b-2c60711dc70c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d982b4d7-f616-4570-bfed-43a34a55f7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908</Words>
  <Application>Microsoft Office PowerPoint</Application>
  <PresentationFormat>Panorámica</PresentationFormat>
  <Paragraphs>128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Grande</vt:lpstr>
      <vt:lpstr>Enel_PPTtemplate_26012016</vt:lpstr>
      <vt:lpstr>Web www.edistribucion.com</vt:lpstr>
      <vt:lpstr>Presentación de PowerPoint</vt:lpstr>
      <vt:lpstr>Web e-distribución </vt:lpstr>
      <vt:lpstr>Web e-distribución </vt:lpstr>
      <vt:lpstr>Presentación de PowerPoint</vt:lpstr>
      <vt:lpstr>Web e-distribución </vt:lpstr>
      <vt:lpstr>Web e-distribución </vt:lpstr>
      <vt:lpstr>Web e-distribución </vt:lpstr>
      <vt:lpstr>Web e-distribución </vt:lpstr>
      <vt:lpstr>Web e-distribución </vt:lpstr>
      <vt:lpstr>Web e-distribución </vt:lpstr>
      <vt:lpstr>Web e-distribución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</dc:title>
  <dc:creator/>
  <cp:keywords>Template; ppt</cp:keywords>
  <cp:lastModifiedBy/>
  <cp:revision>1</cp:revision>
  <cp:lastPrinted>2016-01-26T17:14:29Z</cp:lastPrinted>
  <dcterms:created xsi:type="dcterms:W3CDTF">2016-01-29T11:29:56Z</dcterms:created>
  <dcterms:modified xsi:type="dcterms:W3CDTF">2024-02-28T07:40:30Z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0x01010059A9BF5756C95445904C4E7FE634180200FF4BFE5F1CFC754C8AE9B0B1DCACBEF9</vt:lpwstr>
  </property>
  <property fmtid="{D5CDD505-2E9C-101B-9397-08002B2CF9AE}" pid="3" name="EnelLanguage">
    <vt:lpwstr>6;#Italian|f447878b-c9cf-4afb-8653-15ca97a994a2</vt:lpwstr>
  </property>
  <property fmtid="{D5CDD505-2E9C-101B-9397-08002B2CF9AE}" pid="4" name="BusinessLine">
    <vt:lpwstr/>
  </property>
  <property fmtid="{D5CDD505-2E9C-101B-9397-08002B2CF9AE}" pid="5" name="Tags">
    <vt:lpwstr/>
  </property>
  <property fmtid="{D5CDD505-2E9C-101B-9397-08002B2CF9AE}" pid="6" name="Perimeter">
    <vt:lpwstr/>
  </property>
  <property fmtid="{D5CDD505-2E9C-101B-9397-08002B2CF9AE}" pid="7" name="StaffFunction">
    <vt:lpwstr/>
  </property>
  <property fmtid="{D5CDD505-2E9C-101B-9397-08002B2CF9AE}" pid="8" name="ServiceFunction">
    <vt:lpwstr/>
  </property>
  <property fmtid="{D5CDD505-2E9C-101B-9397-08002B2CF9AE}" pid="9" name="Country">
    <vt:lpwstr/>
  </property>
  <property fmtid="{D5CDD505-2E9C-101B-9397-08002B2CF9AE}" pid="10" name="DocumentType">
    <vt:lpwstr>1616;#Brand Identity Documents|02813fc4-bc20-4a0e-b5c3-0b2f461b8ce6</vt:lpwstr>
  </property>
  <property fmtid="{D5CDD505-2E9C-101B-9397-08002B2CF9AE}" pid="11" name="MSIP_Label_797ad33d-ed35-43c0-b526-22bc83c17deb_Enabled">
    <vt:lpwstr>true</vt:lpwstr>
  </property>
  <property fmtid="{D5CDD505-2E9C-101B-9397-08002B2CF9AE}" pid="12" name="MSIP_Label_797ad33d-ed35-43c0-b526-22bc83c17deb_SetDate">
    <vt:lpwstr>2024-02-20T12:16:09Z</vt:lpwstr>
  </property>
  <property fmtid="{D5CDD505-2E9C-101B-9397-08002B2CF9AE}" pid="13" name="MSIP_Label_797ad33d-ed35-43c0-b526-22bc83c17deb_Method">
    <vt:lpwstr>Standard</vt:lpwstr>
  </property>
  <property fmtid="{D5CDD505-2E9C-101B-9397-08002B2CF9AE}" pid="14" name="MSIP_Label_797ad33d-ed35-43c0-b526-22bc83c17deb_Name">
    <vt:lpwstr>797ad33d-ed35-43c0-b526-22bc83c17deb</vt:lpwstr>
  </property>
  <property fmtid="{D5CDD505-2E9C-101B-9397-08002B2CF9AE}" pid="15" name="MSIP_Label_797ad33d-ed35-43c0-b526-22bc83c17deb_SiteId">
    <vt:lpwstr>d539d4bf-5610-471a-afc2-1c76685cfefa</vt:lpwstr>
  </property>
  <property fmtid="{D5CDD505-2E9C-101B-9397-08002B2CF9AE}" pid="16" name="MSIP_Label_797ad33d-ed35-43c0-b526-22bc83c17deb_ActionId">
    <vt:lpwstr>b0038e44-1308-436c-998c-49a80d73ce15</vt:lpwstr>
  </property>
  <property fmtid="{D5CDD505-2E9C-101B-9397-08002B2CF9AE}" pid="17" name="MSIP_Label_797ad33d-ed35-43c0-b526-22bc83c17deb_ContentBits">
    <vt:lpwstr>1</vt:lpwstr>
  </property>
  <property fmtid="{D5CDD505-2E9C-101B-9397-08002B2CF9AE}" pid="18" name="ClassificationContentMarkingHeaderLocations">
    <vt:lpwstr>Enel_PPTtemplate_26012016:8</vt:lpwstr>
  </property>
  <property fmtid="{D5CDD505-2E9C-101B-9397-08002B2CF9AE}" pid="19" name="ClassificationContentMarkingHeaderText">
    <vt:lpwstr>INTERNAL</vt:lpwstr>
  </property>
  <property fmtid="{D5CDD505-2E9C-101B-9397-08002B2CF9AE}" pid="20" name="MediaServiceImageTags">
    <vt:lpwstr/>
  </property>
</Properties>
</file>