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9">
  <p:sldMasterIdLst>
    <p:sldMasterId id="2147483780" r:id="rId4"/>
  </p:sldMasterIdLst>
  <p:notesMasterIdLst>
    <p:notesMasterId r:id="rId14"/>
  </p:notesMasterIdLst>
  <p:sldIdLst>
    <p:sldId id="2134807583" r:id="rId5"/>
    <p:sldId id="2134807678" r:id="rId6"/>
    <p:sldId id="2134807690" r:id="rId7"/>
    <p:sldId id="2134807694" r:id="rId8"/>
    <p:sldId id="2134807693" r:id="rId9"/>
    <p:sldId id="2134807689" r:id="rId10"/>
    <p:sldId id="2134807691" r:id="rId11"/>
    <p:sldId id="2134807692" r:id="rId12"/>
    <p:sldId id="2134807679" r:id="rId13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jias Carrasco, Hector" initials="MCH" lastIdx="12" clrIdx="0">
    <p:extLst>
      <p:ext uri="{19B8F6BF-5375-455C-9EA6-DF929625EA0E}">
        <p15:presenceInfo xmlns:p15="http://schemas.microsoft.com/office/powerpoint/2012/main" userId="S::hector.mejias@enel.com::ecd4648d-91cd-464e-9598-78164a1de1b1" providerId="AD"/>
      </p:ext>
    </p:extLst>
  </p:cmAuthor>
  <p:cmAuthor id="2" name="Suarez Sarmiento, Noelia" initials="SSN" lastIdx="1" clrIdx="1">
    <p:extLst>
      <p:ext uri="{19B8F6BF-5375-455C-9EA6-DF929625EA0E}">
        <p15:presenceInfo xmlns:p15="http://schemas.microsoft.com/office/powerpoint/2012/main" userId="S::noelia.suarez@enel.com::648d2a4a-289b-4f64-bdf9-2771ba3fef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99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8" autoAdjust="0"/>
    <p:restoredTop sz="93969" autoAdjust="0"/>
  </p:normalViewPr>
  <p:slideViewPr>
    <p:cSldViewPr snapToGrid="0">
      <p:cViewPr varScale="1">
        <p:scale>
          <a:sx n="111" d="100"/>
          <a:sy n="111" d="100"/>
        </p:scale>
        <p:origin x="42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672" cy="5127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1088" y="0"/>
            <a:ext cx="3076672" cy="5127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F5BC1-2C0B-41B6-A006-880157058E2D}" type="datetimeFigureOut">
              <a:rPr lang="es-ES" smtClean="0"/>
              <a:t>01/10/2024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10240" y="4926086"/>
            <a:ext cx="5678824" cy="40292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21869"/>
            <a:ext cx="3076672" cy="5127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1088" y="9721869"/>
            <a:ext cx="3076672" cy="5127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9DAA3-966F-48FB-8416-983FB5ECA5D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162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43188" y="904875"/>
            <a:ext cx="4349750" cy="24479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0811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9DAA3-966F-48FB-8416-983FB5ECA5D5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7800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9DAA3-966F-48FB-8416-983FB5ECA5D5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1320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9DAA3-966F-48FB-8416-983FB5ECA5D5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1550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9DAA3-966F-48FB-8416-983FB5ECA5D5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590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9DAA3-966F-48FB-8416-983FB5ECA5D5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5939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9DAA3-966F-48FB-8416-983FB5ECA5D5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4438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9DAA3-966F-48FB-8416-983FB5ECA5D5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4701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2" indent="0" algn="ctr">
              <a:buNone/>
              <a:defRPr sz="2000"/>
            </a:lvl2pPr>
            <a:lvl3pPr marL="914383" indent="0" algn="ctr">
              <a:buNone/>
              <a:defRPr sz="1801"/>
            </a:lvl3pPr>
            <a:lvl4pPr marL="1371575" indent="0" algn="ctr">
              <a:buNone/>
              <a:defRPr sz="1600"/>
            </a:lvl4pPr>
            <a:lvl5pPr marL="1828768" indent="0" algn="ctr">
              <a:buNone/>
              <a:defRPr sz="1600"/>
            </a:lvl5pPr>
            <a:lvl6pPr marL="2285960" indent="0" algn="ctr">
              <a:buNone/>
              <a:defRPr sz="1600"/>
            </a:lvl6pPr>
            <a:lvl7pPr marL="2743151" indent="0" algn="ctr">
              <a:buNone/>
              <a:defRPr sz="1600"/>
            </a:lvl7pPr>
            <a:lvl8pPr marL="3200345" indent="0" algn="ctr">
              <a:buNone/>
              <a:defRPr sz="1600"/>
            </a:lvl8pPr>
            <a:lvl9pPr marL="3657537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769A-4AE5-4EC0-A696-D36CFE4B4796}" type="datetime1">
              <a:rPr lang="es-ES" smtClean="0"/>
              <a:t>01/10/2024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08D9-574F-490E-B8E3-27ECB509C8C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511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9424-75D4-4F34-9687-78F9AD56CD4D}" type="datetime1">
              <a:rPr lang="es-ES" smtClean="0"/>
              <a:t>01/10/2024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08D9-574F-490E-B8E3-27ECB509C8C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3186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1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73F97-7310-4FA1-8735-3D69835E445F}" type="datetime1">
              <a:rPr lang="es-ES" smtClean="0"/>
              <a:t>01/10/2024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08D9-574F-490E-B8E3-27ECB509C8C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4207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a titolo - img"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E51D3E93-B4CC-E145-A5EF-359F29F29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397008" y="60570"/>
            <a:ext cx="508001" cy="1778000"/>
          </a:xfrm>
          <a:prstGeom prst="rect">
            <a:avLst/>
          </a:prstGeom>
          <a:noFill/>
          <a:ln w="12700">
            <a:miter lim="400000"/>
          </a:ln>
        </p:spPr>
        <p:txBody>
          <a:bodyPr lIns="18000" tIns="18000" rIns="18000" bIns="18000" anchor="ctr"/>
          <a:lstStyle/>
          <a:p>
            <a:endParaRPr sz="90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3" y="1723883"/>
            <a:ext cx="6057543" cy="1368425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Conexiones MT-BT.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3201" y="5860801"/>
            <a:ext cx="2319513" cy="442236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</a:defRPr>
            </a:lvl1pPr>
          </a:lstStyle>
          <a:p>
            <a:fld id="{31F4695F-6DC9-4FC6-8A5C-9BDF7224779E}" type="datetime1">
              <a:rPr lang="es-ES" smtClean="0"/>
              <a:t>01/10/2024</a:t>
            </a:fld>
            <a:endParaRPr lang="en-GB" dirty="0"/>
          </a:p>
        </p:txBody>
      </p:sp>
      <p:pic>
        <p:nvPicPr>
          <p:cNvPr id="9" name="Imagen 7">
            <a:extLst>
              <a:ext uri="{FF2B5EF4-FFF2-40B4-BE49-F238E27FC236}">
                <a16:creationId xmlns:a16="http://schemas.microsoft.com/office/drawing/2014/main" id="{DBBCF879-813E-5C4A-ACEC-940DFD17DF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893" y="5859331"/>
            <a:ext cx="2152171" cy="41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02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B7A1-CD86-47ED-B4E4-315488AB149A}" type="datetime1">
              <a:rPr lang="es-ES" smtClean="0"/>
              <a:t>01/10/2024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08D9-574F-490E-B8E3-27ECB509C8C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4125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83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DE1B-57EC-4D83-A97A-3FFECDE788E9}" type="datetime1">
              <a:rPr lang="es-ES" smtClean="0"/>
              <a:t>01/10/2024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08D9-574F-490E-B8E3-27ECB509C8C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1183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AE55-A5CA-4A4D-9C60-2E8499544636}" type="datetime1">
              <a:rPr lang="es-ES" smtClean="0"/>
              <a:t>01/10/2024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08D9-574F-490E-B8E3-27ECB509C8C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0804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30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4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2" indent="0">
              <a:buNone/>
              <a:defRPr sz="2000" b="1"/>
            </a:lvl2pPr>
            <a:lvl3pPr marL="914383" indent="0">
              <a:buNone/>
              <a:defRPr sz="1801" b="1"/>
            </a:lvl3pPr>
            <a:lvl4pPr marL="1371575" indent="0">
              <a:buNone/>
              <a:defRPr sz="1600" b="1"/>
            </a:lvl4pPr>
            <a:lvl5pPr marL="1828768" indent="0">
              <a:buNone/>
              <a:defRPr sz="1600" b="1"/>
            </a:lvl5pPr>
            <a:lvl6pPr marL="2285960" indent="0">
              <a:buNone/>
              <a:defRPr sz="1600" b="1"/>
            </a:lvl6pPr>
            <a:lvl7pPr marL="2743151" indent="0">
              <a:buNone/>
              <a:defRPr sz="1600" b="1"/>
            </a:lvl7pPr>
            <a:lvl8pPr marL="3200345" indent="0">
              <a:buNone/>
              <a:defRPr sz="1600" b="1"/>
            </a:lvl8pPr>
            <a:lvl9pPr marL="3657537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4" y="2505076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4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2" indent="0">
              <a:buNone/>
              <a:defRPr sz="2000" b="1"/>
            </a:lvl2pPr>
            <a:lvl3pPr marL="914383" indent="0">
              <a:buNone/>
              <a:defRPr sz="1801" b="1"/>
            </a:lvl3pPr>
            <a:lvl4pPr marL="1371575" indent="0">
              <a:buNone/>
              <a:defRPr sz="1600" b="1"/>
            </a:lvl4pPr>
            <a:lvl5pPr marL="1828768" indent="0">
              <a:buNone/>
              <a:defRPr sz="1600" b="1"/>
            </a:lvl5pPr>
            <a:lvl6pPr marL="2285960" indent="0">
              <a:buNone/>
              <a:defRPr sz="1600" b="1"/>
            </a:lvl6pPr>
            <a:lvl7pPr marL="2743151" indent="0">
              <a:buNone/>
              <a:defRPr sz="1600" b="1"/>
            </a:lvl7pPr>
            <a:lvl8pPr marL="3200345" indent="0">
              <a:buNone/>
              <a:defRPr sz="1600" b="1"/>
            </a:lvl8pPr>
            <a:lvl9pPr marL="3657537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4" y="2505076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9277-703A-4295-96E0-8DEA1FD9CE9B}" type="datetime1">
              <a:rPr lang="es-ES" smtClean="0"/>
              <a:t>01/10/2024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08D9-574F-490E-B8E3-27ECB509C8C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9259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E392-92BF-4F46-BA48-5834B2C32C5B}" type="datetime1">
              <a:rPr lang="es-ES" smtClean="0"/>
              <a:t>01/10/2024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08D9-574F-490E-B8E3-27ECB509C8C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9593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4AB7-C1DB-4968-A0FE-32AE57A746B2}" type="datetime1">
              <a:rPr lang="es-ES" smtClean="0"/>
              <a:t>01/10/2024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08D9-574F-490E-B8E3-27ECB509C8C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508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30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2" indent="0">
              <a:buNone/>
              <a:defRPr sz="1401"/>
            </a:lvl2pPr>
            <a:lvl3pPr marL="914383" indent="0">
              <a:buNone/>
              <a:defRPr sz="1200"/>
            </a:lvl3pPr>
            <a:lvl4pPr marL="1371575" indent="0">
              <a:buNone/>
              <a:defRPr sz="1001"/>
            </a:lvl4pPr>
            <a:lvl5pPr marL="1828768" indent="0">
              <a:buNone/>
              <a:defRPr sz="1001"/>
            </a:lvl5pPr>
            <a:lvl6pPr marL="2285960" indent="0">
              <a:buNone/>
              <a:defRPr sz="1001"/>
            </a:lvl6pPr>
            <a:lvl7pPr marL="2743151" indent="0">
              <a:buNone/>
              <a:defRPr sz="1001"/>
            </a:lvl7pPr>
            <a:lvl8pPr marL="3200345" indent="0">
              <a:buNone/>
              <a:defRPr sz="1001"/>
            </a:lvl8pPr>
            <a:lvl9pPr marL="3657537" indent="0">
              <a:buNone/>
              <a:defRPr sz="100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57DA-2FEA-4279-A447-AFE6A9CFD310}" type="datetime1">
              <a:rPr lang="es-ES" smtClean="0"/>
              <a:t>01/10/2024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08D9-574F-490E-B8E3-27ECB509C8C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2486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0" y="987430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92" indent="0">
              <a:buNone/>
              <a:defRPr sz="2800"/>
            </a:lvl2pPr>
            <a:lvl3pPr marL="914383" indent="0">
              <a:buNone/>
              <a:defRPr sz="2400"/>
            </a:lvl3pPr>
            <a:lvl4pPr marL="1371575" indent="0">
              <a:buNone/>
              <a:defRPr sz="2000"/>
            </a:lvl4pPr>
            <a:lvl5pPr marL="1828768" indent="0">
              <a:buNone/>
              <a:defRPr sz="2000"/>
            </a:lvl5pPr>
            <a:lvl6pPr marL="2285960" indent="0">
              <a:buNone/>
              <a:defRPr sz="2000"/>
            </a:lvl6pPr>
            <a:lvl7pPr marL="2743151" indent="0">
              <a:buNone/>
              <a:defRPr sz="2000"/>
            </a:lvl7pPr>
            <a:lvl8pPr marL="3200345" indent="0">
              <a:buNone/>
              <a:defRPr sz="2000"/>
            </a:lvl8pPr>
            <a:lvl9pPr marL="3657537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2" indent="0">
              <a:buNone/>
              <a:defRPr sz="1401"/>
            </a:lvl2pPr>
            <a:lvl3pPr marL="914383" indent="0">
              <a:buNone/>
              <a:defRPr sz="1200"/>
            </a:lvl3pPr>
            <a:lvl4pPr marL="1371575" indent="0">
              <a:buNone/>
              <a:defRPr sz="1001"/>
            </a:lvl4pPr>
            <a:lvl5pPr marL="1828768" indent="0">
              <a:buNone/>
              <a:defRPr sz="1001"/>
            </a:lvl5pPr>
            <a:lvl6pPr marL="2285960" indent="0">
              <a:buNone/>
              <a:defRPr sz="1001"/>
            </a:lvl6pPr>
            <a:lvl7pPr marL="2743151" indent="0">
              <a:buNone/>
              <a:defRPr sz="1001"/>
            </a:lvl7pPr>
            <a:lvl8pPr marL="3200345" indent="0">
              <a:buNone/>
              <a:defRPr sz="1001"/>
            </a:lvl8pPr>
            <a:lvl9pPr marL="3657537" indent="0">
              <a:buNone/>
              <a:defRPr sz="100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6C69-027D-4408-AD51-C8651CEE0B4D}" type="datetime1">
              <a:rPr lang="es-ES" smtClean="0"/>
              <a:t>01/10/2024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08D9-574F-490E-B8E3-27ECB509C8C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948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4" y="3651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DD566-F8BF-402D-9A9F-A42E759BF7E7}" type="datetime1">
              <a:rPr lang="es-ES" smtClean="0"/>
              <a:t>01/10/2024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4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E3D4F-1172-43CA-B8C8-4D8A42C4292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106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hf hdr="0" ftr="0" dt="0"/>
  <p:txStyles>
    <p:titleStyle>
      <a:lvl1pPr algn="l" defTabSz="91438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6" indent="-228596" algn="l" defTabSz="91438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9" indent="-228596" algn="l" defTabSz="91438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9" indent="-228596" algn="l" defTabSz="91438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72" indent="-228596" algn="l" defTabSz="91438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64" indent="-228596" algn="l" defTabSz="91438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56" indent="-228596" algn="l" defTabSz="91438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49" indent="-228596" algn="l" defTabSz="91438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39" indent="-228596" algn="l" defTabSz="91438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133" indent="-228596" algn="l" defTabSz="91438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92" algn="l" defTabSz="91438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83" algn="l" defTabSz="91438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5" algn="l" defTabSz="91438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8" algn="l" defTabSz="91438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60" algn="l" defTabSz="91438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51" algn="l" defTabSz="91438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45" algn="l" defTabSz="91438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37" algn="l" defTabSz="91438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distribucion.com/es/index.html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hyperlink" Target="mailto:edistribucionweb@enel.com?subject=Consulta%20sobre%20funcionamiento%20general%20de%20la%20web" TargetMode="External"/><Relationship Id="rId4" Type="http://schemas.openxmlformats.org/officeDocument/2006/relationships/hyperlink" Target="https://www.edistribucion.com/content/dam/edistribucion/conexion-a-la-red/descargables/conexiones/funcionalidades-conexiones-vf4.pd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hyperlink" Target="https://www.edistribucion.com/es/red-electrica/autoconsumo-electrico.html#validadortx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onaprivada.edistribucion.com/areaprivada/s/wp-measure-detail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s://zonaprivada.edistribucion.com/areaprivada/s/wp-self-consumption-claims" TargetMode="External"/><Relationship Id="rId10" Type="http://schemas.openxmlformats.org/officeDocument/2006/relationships/slide" Target="slide2.xml"/><Relationship Id="rId4" Type="http://schemas.openxmlformats.org/officeDocument/2006/relationships/hyperlink" Target="https://www.edistribucion.com/es/servicios/Consultasobreautoconsumo.html" TargetMode="External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mailto:conexiones.edistribucion@ene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A9ADB04-809E-4C7B-B3CB-C60313EE07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307" y="1757816"/>
            <a:ext cx="11341386" cy="2600332"/>
          </a:xfrm>
        </p:spPr>
        <p:txBody>
          <a:bodyPr/>
          <a:lstStyle/>
          <a:p>
            <a:pPr algn="ctr"/>
            <a:r>
              <a:rPr lang="es-ES" b="1" dirty="0"/>
              <a:t>Canales Comunicación e-distribución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0632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1A54A64-C9AA-8B40-2D48-2B26A255914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120709" y="1497626"/>
            <a:ext cx="11950582" cy="549348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34E7B8B-F1E8-4EEE-AEB6-6BB09578E751}"/>
              </a:ext>
            </a:extLst>
          </p:cNvPr>
          <p:cNvSpPr txBox="1"/>
          <p:nvPr/>
        </p:nvSpPr>
        <p:spPr>
          <a:xfrm>
            <a:off x="496559" y="1563511"/>
            <a:ext cx="10512084" cy="5049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400" b="1" dirty="0">
                <a:solidFill>
                  <a:srgbClr val="000000"/>
                </a:solidFill>
              </a:rPr>
              <a:t>CREAR UNA SOLICITUD DE SUMINISTRO, DESPLAZAMIENTO DE LÍNEA O GENERACIÓN EN EL ÁREA PRIVADA DE LA WEB DE E-DISTRIBUCIÓN 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rgbClr val="000000"/>
                </a:solidFill>
              </a:rPr>
              <a:t>Solicitud de Suministro: definitivos, provisionales/eventuales, ampliaciones, cambios de tensión y complementarios. 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rgbClr val="000000"/>
                </a:solidFill>
              </a:rPr>
              <a:t>Desvío de Instalaciones 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rgbClr val="000000"/>
                </a:solidFill>
              </a:rPr>
              <a:t>Autoconsumo/Generación </a:t>
            </a:r>
          </a:p>
          <a:p>
            <a:pPr algn="just">
              <a:lnSpc>
                <a:spcPct val="150000"/>
              </a:lnSpc>
            </a:pPr>
            <a:r>
              <a:rPr lang="es-ES" sz="1400" b="1" dirty="0">
                <a:solidFill>
                  <a:srgbClr val="000000"/>
                </a:solidFill>
              </a:rPr>
              <a:t>SEGUIMIENTO DE SOLICITUDES EN CURSO 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rgbClr val="000000"/>
                </a:solidFill>
              </a:rPr>
              <a:t>Acceso al seguimiento de solicitudes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rgbClr val="000000"/>
                </a:solidFill>
              </a:rPr>
              <a:t>Acceso a documentación recibida y enviada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rgbClr val="000000"/>
                </a:solidFill>
              </a:rPr>
              <a:t>Aportación de documentación requerida en la tramitación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rgbClr val="000000"/>
                </a:solidFill>
              </a:rPr>
              <a:t>Formulario para realizar consultas de solicitudes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rgbClr val="000000"/>
                </a:solidFill>
              </a:rPr>
              <a:t>Anulaciones y gestión de devoluciones</a:t>
            </a:r>
          </a:p>
          <a:p>
            <a:pPr algn="just">
              <a:lnSpc>
                <a:spcPct val="150000"/>
              </a:lnSpc>
            </a:pPr>
            <a:r>
              <a:rPr lang="es-ES" sz="1400" b="1" dirty="0">
                <a:solidFill>
                  <a:srgbClr val="000000"/>
                </a:solidFill>
              </a:rPr>
              <a:t>ACEPTAR SOLICITUDES DE CONEXIÓN:</a:t>
            </a:r>
            <a:r>
              <a:rPr lang="es-ES" sz="12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s-ES" sz="1400" b="1" dirty="0">
                <a:solidFill>
                  <a:srgbClr val="000000"/>
                </a:solidFill>
                <a:sym typeface="Wingdings" panose="05000000000000000000" pitchFamily="2" charset="2"/>
              </a:rPr>
              <a:t>Pasarela de pago tarjeta y </a:t>
            </a:r>
            <a:r>
              <a:rPr lang="es-ES" sz="1400" b="1" dirty="0" err="1">
                <a:solidFill>
                  <a:srgbClr val="000000"/>
                </a:solidFill>
                <a:sym typeface="Wingdings" panose="05000000000000000000" pitchFamily="2" charset="2"/>
              </a:rPr>
              <a:t>bizum</a:t>
            </a:r>
            <a:endParaRPr lang="es-ES" sz="1400" b="1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endParaRPr lang="es-ES" sz="1400" b="1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ES" sz="1400" b="1" cap="all" dirty="0">
                <a:solidFill>
                  <a:srgbClr val="000000"/>
                </a:solidFill>
              </a:rPr>
              <a:t>Manual de usuario web</a:t>
            </a:r>
            <a:r>
              <a:rPr lang="es-ES" sz="1400" b="1" dirty="0">
                <a:solidFill>
                  <a:srgbClr val="000000"/>
                </a:solidFill>
              </a:rPr>
              <a:t>: </a:t>
            </a:r>
            <a:r>
              <a:rPr lang="es-ES" sz="1200" dirty="0">
                <a:solidFill>
                  <a:srgbClr val="000000"/>
                </a:solidFill>
                <a:hlinkClick r:id="rId4"/>
              </a:rPr>
              <a:t>Manual del área Privada de la WEB de e-distribución para la gestión de conexión a la red.</a:t>
            </a:r>
            <a:endParaRPr lang="es-ES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es-ES" sz="10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ES" sz="1200" dirty="0">
                <a:solidFill>
                  <a:srgbClr val="000000"/>
                </a:solidFill>
                <a:latin typeface="verdana" panose="020B0604030504040204" pitchFamily="34" charset="0"/>
              </a:rPr>
              <a:t>Para consultas sobre el registro o el funcionamiento general de la web, dirigirse al correo electrónico</a:t>
            </a:r>
          </a:p>
          <a:p>
            <a:pPr algn="just">
              <a:lnSpc>
                <a:spcPct val="150000"/>
              </a:lnSpc>
            </a:pPr>
            <a:r>
              <a:rPr lang="es-ES" sz="1200" dirty="0">
                <a:solidFill>
                  <a:srgbClr val="000000"/>
                </a:solidFill>
                <a:hlinkClick r:id="rId5"/>
              </a:rPr>
              <a:t>edistribucionweb@enel.com</a:t>
            </a:r>
            <a:endParaRPr lang="es-ES" sz="1200" dirty="0">
              <a:solidFill>
                <a:srgbClr val="3333FF"/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C224434-BDA0-41C0-A969-C9B90C58D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08D9-574F-490E-B8E3-27ECB509C8C6}" type="slidenum">
              <a:rPr lang="es-ES" smtClean="0">
                <a:solidFill>
                  <a:schemeClr val="tx1"/>
                </a:solidFill>
              </a:rPr>
              <a:t>2</a:t>
            </a:fld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3" name="Imagen 2">
            <a:hlinkClick r:id="rId6" action="ppaction://hlinksldjump"/>
            <a:extLst>
              <a:ext uri="{FF2B5EF4-FFF2-40B4-BE49-F238E27FC236}">
                <a16:creationId xmlns:a16="http://schemas.microsoft.com/office/drawing/2014/main" id="{B7224DA9-5430-9A8D-1281-00286BEB99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5287" y="38946"/>
            <a:ext cx="2366713" cy="42905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497C3E9-1649-7328-D875-80966B750D7E}"/>
              </a:ext>
            </a:extLst>
          </p:cNvPr>
          <p:cNvSpPr txBox="1"/>
          <p:nvPr/>
        </p:nvSpPr>
        <p:spPr>
          <a:xfrm>
            <a:off x="496559" y="689275"/>
            <a:ext cx="11295687" cy="1037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601"/>
              </a:lnSpc>
            </a:pPr>
            <a:r>
              <a:rPr lang="es-ES" sz="3200" b="1" dirty="0">
                <a:solidFill>
                  <a:srgbClr val="0070C0"/>
                </a:solidFill>
              </a:rPr>
              <a:t>Web e-distribución </a:t>
            </a:r>
            <a:r>
              <a:rPr lang="es-ES" sz="2000" dirty="0">
                <a:solidFill>
                  <a:srgbClr val="0000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https://www.edistribucion.com/es/index.html</a:t>
            </a:r>
            <a:endParaRPr lang="es-ES" sz="2000" dirty="0">
              <a:solidFill>
                <a:srgbClr val="000000"/>
              </a:solidFill>
            </a:endParaRPr>
          </a:p>
          <a:p>
            <a:pPr marL="226692" indent="-226692" algn="just">
              <a:lnSpc>
                <a:spcPct val="105000"/>
              </a:lnSpc>
              <a:spcAft>
                <a:spcPts val="800"/>
              </a:spcAft>
              <a:tabLst>
                <a:tab pos="226692" algn="l"/>
                <a:tab pos="449573" algn="l"/>
              </a:tabLst>
            </a:pPr>
            <a:r>
              <a:rPr lang="es-ES" sz="20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-Light"/>
                <a:cs typeface="Calibri" panose="020F0502020204030204" pitchFamily="34" charset="0"/>
              </a:rPr>
              <a:t> </a:t>
            </a:r>
          </a:p>
          <a:p>
            <a:pPr marL="226692" indent="-226692" algn="just">
              <a:lnSpc>
                <a:spcPct val="105000"/>
              </a:lnSpc>
              <a:spcAft>
                <a:spcPts val="800"/>
              </a:spcAft>
              <a:tabLst>
                <a:tab pos="226692" algn="l"/>
                <a:tab pos="449573" algn="l"/>
              </a:tabLst>
            </a:pPr>
            <a:endParaRPr lang="es-ES" sz="1200" b="1" cap="all" dirty="0">
              <a:latin typeface="Frutiger-Ligh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263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1A54A64-C9AA-8B40-2D48-2B26A255914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120709" y="1497626"/>
            <a:ext cx="11950582" cy="5493485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C224434-BDA0-41C0-A969-C9B90C58D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08D9-574F-490E-B8E3-27ECB509C8C6}" type="slidenum">
              <a:rPr lang="es-ES" smtClean="0">
                <a:solidFill>
                  <a:schemeClr val="tx1"/>
                </a:solidFill>
              </a:rPr>
              <a:t>3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Marcador de contenido 5">
            <a:extLst>
              <a:ext uri="{FF2B5EF4-FFF2-40B4-BE49-F238E27FC236}">
                <a16:creationId xmlns:a16="http://schemas.microsoft.com/office/drawing/2014/main" id="{8A029D08-E885-5725-2995-7910C7818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097" y="1518383"/>
            <a:ext cx="10664825" cy="5048672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1.- Servicios de área privada relativos a Acceso y Conexión: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2550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Formulario apertura peticiones acceso y conexión: </a:t>
            </a:r>
          </a:p>
          <a:p>
            <a:pPr marL="82550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dirty="0">
              <a:solidFill>
                <a:schemeClr val="accent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2550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dirty="0">
              <a:solidFill>
                <a:schemeClr val="accent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2550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dirty="0">
              <a:solidFill>
                <a:schemeClr val="accent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2550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dirty="0">
              <a:solidFill>
                <a:schemeClr val="accent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2550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Formulario incidencias técnicas:</a:t>
            </a:r>
          </a:p>
          <a:p>
            <a:pPr marL="82550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dirty="0">
              <a:solidFill>
                <a:schemeClr val="accent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2550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dirty="0">
              <a:solidFill>
                <a:schemeClr val="accent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sz="16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sz="16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lvl="1" indent="-5715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4"/>
            </a:pPr>
            <a:endParaRPr lang="es-ES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Font typeface="+mj-lt"/>
              <a:buAutoNum type="arabicPeriod" startAt="6"/>
            </a:pPr>
            <a:endParaRPr lang="es-ES" sz="1800" u="sng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Font typeface="+mj-lt"/>
              <a:buAutoNum type="arabicPeriod" startAt="6"/>
            </a:pPr>
            <a:endParaRPr lang="es-ES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</a:pPr>
            <a:endParaRPr lang="es-ES" sz="1800" b="1" dirty="0">
              <a:solidFill>
                <a:srgbClr val="0A0A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</a:pPr>
            <a:endParaRPr lang="es-ES" sz="1800" b="1" dirty="0">
              <a:solidFill>
                <a:srgbClr val="0A0A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</a:pPr>
            <a:endParaRPr lang="es-ES" sz="1800" b="1" dirty="0">
              <a:solidFill>
                <a:srgbClr val="0A0A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</a:pPr>
            <a:endParaRPr lang="es-ES" sz="1800" b="1" dirty="0">
              <a:solidFill>
                <a:srgbClr val="0A0A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</a:pPr>
            <a:endParaRPr lang="es-ES" sz="1800" b="1" dirty="0">
              <a:solidFill>
                <a:srgbClr val="0A0A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E9E82AB-93D6-84A1-EE06-1946D216D3BE}"/>
              </a:ext>
            </a:extLst>
          </p:cNvPr>
          <p:cNvSpPr txBox="1"/>
          <p:nvPr/>
        </p:nvSpPr>
        <p:spPr>
          <a:xfrm>
            <a:off x="296097" y="505101"/>
            <a:ext cx="11295687" cy="10119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2000" b="1" u="sng" dirty="0">
                <a:solidFill>
                  <a:schemeClr val="accent1">
                    <a:lumMod val="50000"/>
                  </a:schemeClr>
                </a:solidFill>
                <a:latin typeface="Frutiger-Light"/>
                <a:cs typeface="Calibri" panose="020F0502020204030204" pitchFamily="34" charset="0"/>
              </a:rPr>
              <a:t>Herramientas y funcionalidades Web/App para la gestión conexiones (1/6)</a:t>
            </a:r>
          </a:p>
          <a:p>
            <a:pPr marL="226060" indent="-226060" algn="just">
              <a:lnSpc>
                <a:spcPct val="105000"/>
              </a:lnSpc>
              <a:spcAft>
                <a:spcPts val="800"/>
              </a:spcAft>
              <a:tabLst>
                <a:tab pos="226692" algn="l"/>
                <a:tab pos="449573" algn="l"/>
              </a:tabLst>
            </a:pPr>
            <a:endParaRPr lang="es-ES" sz="2000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utiger-Light"/>
              <a:cs typeface="Calibri" panose="020F0502020204030204" pitchFamily="34" charset="0"/>
            </a:endParaRPr>
          </a:p>
          <a:p>
            <a:pPr marL="226060" indent="-226060" algn="just">
              <a:lnSpc>
                <a:spcPct val="105000"/>
              </a:lnSpc>
              <a:spcAft>
                <a:spcPts val="800"/>
              </a:spcAft>
              <a:tabLst>
                <a:tab pos="226692" algn="l"/>
                <a:tab pos="449573" algn="l"/>
              </a:tabLst>
            </a:pPr>
            <a:endParaRPr lang="es-ES" sz="1200" b="1" cap="all" dirty="0">
              <a:latin typeface="Frutiger-Ligh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119A8DF8-3EB6-46E0-37DE-C50E32E33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954" y="1443028"/>
            <a:ext cx="3608174" cy="22072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1" name="Marcador de contenido 7">
            <a:extLst>
              <a:ext uri="{FF2B5EF4-FFF2-40B4-BE49-F238E27FC236}">
                <a16:creationId xmlns:a16="http://schemas.microsoft.com/office/drawing/2014/main" id="{91941871-A611-4DE0-E60A-D627E2540B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5064" y="2371325"/>
            <a:ext cx="2709940" cy="2701296"/>
          </a:xfrm>
          <a:prstGeom prst="rect">
            <a:avLst/>
          </a:prstGeom>
        </p:spPr>
      </p:pic>
      <p:pic>
        <p:nvPicPr>
          <p:cNvPr id="6" name="Imagen 5">
            <a:hlinkClick r:id="rId6" action="ppaction://hlinksldjump"/>
            <a:extLst>
              <a:ext uri="{FF2B5EF4-FFF2-40B4-BE49-F238E27FC236}">
                <a16:creationId xmlns:a16="http://schemas.microsoft.com/office/drawing/2014/main" id="{2AA215C7-A93B-1239-40AD-42AE65CD1C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5287" y="38946"/>
            <a:ext cx="2366713" cy="42905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D01DC5B-DC91-F25F-ACCE-797407DA8E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0415" y="4042719"/>
            <a:ext cx="3070567" cy="239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0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1A54A64-C9AA-8B40-2D48-2B26A255914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120709" y="1497626"/>
            <a:ext cx="11950582" cy="5493485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C224434-BDA0-41C0-A969-C9B90C58D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08D9-574F-490E-B8E3-27ECB509C8C6}" type="slidenum">
              <a:rPr lang="es-ES" smtClean="0">
                <a:solidFill>
                  <a:schemeClr val="tx1"/>
                </a:solidFill>
              </a:rPr>
              <a:t>4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Marcador de contenido 5">
            <a:extLst>
              <a:ext uri="{FF2B5EF4-FFF2-40B4-BE49-F238E27FC236}">
                <a16:creationId xmlns:a16="http://schemas.microsoft.com/office/drawing/2014/main" id="{8A029D08-E885-5725-2995-7910C7818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097" y="1518383"/>
            <a:ext cx="10664825" cy="5048672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2550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dirty="0">
              <a:solidFill>
                <a:schemeClr val="accent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2550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Gestión de consultas:</a:t>
            </a:r>
          </a:p>
          <a:p>
            <a:pPr marL="82550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dirty="0">
              <a:solidFill>
                <a:schemeClr val="accent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2550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dirty="0">
              <a:solidFill>
                <a:schemeClr val="accent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2550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dirty="0">
              <a:solidFill>
                <a:schemeClr val="accent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2550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Simulador acometidas:</a:t>
            </a:r>
          </a:p>
          <a:p>
            <a:pPr lvl="1"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sz="16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sz="16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lvl="1" indent="-5715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4"/>
            </a:pPr>
            <a:endParaRPr lang="es-ES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Font typeface="+mj-lt"/>
              <a:buAutoNum type="arabicPeriod" startAt="6"/>
            </a:pPr>
            <a:endParaRPr lang="es-ES" sz="1800" u="sng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Font typeface="+mj-lt"/>
              <a:buAutoNum type="arabicPeriod" startAt="6"/>
            </a:pPr>
            <a:endParaRPr lang="es-ES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</a:pPr>
            <a:endParaRPr lang="es-ES" sz="1800" b="1" dirty="0">
              <a:solidFill>
                <a:srgbClr val="0A0A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</a:pPr>
            <a:endParaRPr lang="es-ES" sz="1800" b="1" dirty="0">
              <a:solidFill>
                <a:srgbClr val="0A0A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</a:pPr>
            <a:endParaRPr lang="es-ES" sz="1800" b="1" dirty="0">
              <a:solidFill>
                <a:srgbClr val="0A0A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</a:pPr>
            <a:endParaRPr lang="es-ES" sz="1800" b="1" dirty="0">
              <a:solidFill>
                <a:srgbClr val="0A0A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</a:pPr>
            <a:endParaRPr lang="es-ES" sz="1800" b="1" dirty="0">
              <a:solidFill>
                <a:srgbClr val="0A0A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E9E82AB-93D6-84A1-EE06-1946D216D3BE}"/>
              </a:ext>
            </a:extLst>
          </p:cNvPr>
          <p:cNvSpPr txBox="1"/>
          <p:nvPr/>
        </p:nvSpPr>
        <p:spPr>
          <a:xfrm>
            <a:off x="296097" y="505101"/>
            <a:ext cx="11295687" cy="10119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2000" b="1" u="sng" dirty="0">
                <a:solidFill>
                  <a:schemeClr val="accent1">
                    <a:lumMod val="50000"/>
                  </a:schemeClr>
                </a:solidFill>
                <a:latin typeface="Frutiger-Light"/>
                <a:cs typeface="Calibri" panose="020F0502020204030204" pitchFamily="34" charset="0"/>
              </a:rPr>
              <a:t>Herramientas y funcionalidades Web/App para la gestión conexiones (2/6)</a:t>
            </a:r>
          </a:p>
          <a:p>
            <a:pPr marL="226060" indent="-226060" algn="just">
              <a:lnSpc>
                <a:spcPct val="105000"/>
              </a:lnSpc>
              <a:spcAft>
                <a:spcPts val="800"/>
              </a:spcAft>
              <a:tabLst>
                <a:tab pos="226692" algn="l"/>
                <a:tab pos="449573" algn="l"/>
              </a:tabLst>
            </a:pPr>
            <a:endParaRPr lang="es-ES" sz="2000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utiger-Light"/>
              <a:cs typeface="Calibri" panose="020F0502020204030204" pitchFamily="34" charset="0"/>
            </a:endParaRPr>
          </a:p>
          <a:p>
            <a:pPr marL="226060" indent="-226060" algn="just">
              <a:lnSpc>
                <a:spcPct val="105000"/>
              </a:lnSpc>
              <a:spcAft>
                <a:spcPts val="800"/>
              </a:spcAft>
              <a:tabLst>
                <a:tab pos="226692" algn="l"/>
                <a:tab pos="449573" algn="l"/>
              </a:tabLst>
            </a:pPr>
            <a:endParaRPr lang="es-ES" sz="1200" b="1" cap="all" dirty="0">
              <a:latin typeface="Frutiger-Ligh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AD82DD72-BBF1-D9C1-1FF7-08C882AE9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4943" y="3765421"/>
            <a:ext cx="4051164" cy="2436509"/>
          </a:xfrm>
          <a:prstGeom prst="rect">
            <a:avLst/>
          </a:prstGeom>
        </p:spPr>
      </p:pic>
      <p:grpSp>
        <p:nvGrpSpPr>
          <p:cNvPr id="23" name="Grupo 22">
            <a:extLst>
              <a:ext uri="{FF2B5EF4-FFF2-40B4-BE49-F238E27FC236}">
                <a16:creationId xmlns:a16="http://schemas.microsoft.com/office/drawing/2014/main" id="{FBDEB059-AD2C-6099-0A8C-5C3F5748CD80}"/>
              </a:ext>
            </a:extLst>
          </p:cNvPr>
          <p:cNvGrpSpPr/>
          <p:nvPr/>
        </p:nvGrpSpPr>
        <p:grpSpPr>
          <a:xfrm>
            <a:off x="3939814" y="1959953"/>
            <a:ext cx="3123458" cy="2649050"/>
            <a:chOff x="401737" y="1475897"/>
            <a:chExt cx="5875373" cy="4191967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FFBCA9F2-8DF8-9118-3DB9-4A20E01FC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1737" y="1475897"/>
              <a:ext cx="5875373" cy="1421212"/>
            </a:xfrm>
            <a:prstGeom prst="rect">
              <a:avLst/>
            </a:prstGeom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CF6C98A0-4E2E-E742-8E9E-610220747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38428" y="2216605"/>
              <a:ext cx="3766625" cy="3451259"/>
            </a:xfrm>
            <a:prstGeom prst="rect">
              <a:avLst/>
            </a:prstGeom>
          </p:spPr>
        </p:pic>
      </p:grpSp>
      <p:pic>
        <p:nvPicPr>
          <p:cNvPr id="6" name="Imagen 5">
            <a:hlinkClick r:id="rId7" action="ppaction://hlinksldjump"/>
            <a:extLst>
              <a:ext uri="{FF2B5EF4-FFF2-40B4-BE49-F238E27FC236}">
                <a16:creationId xmlns:a16="http://schemas.microsoft.com/office/drawing/2014/main" id="{2AA215C7-A93B-1239-40AD-42AE65CD1C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25287" y="38946"/>
            <a:ext cx="2366713" cy="42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62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1A54A64-C9AA-8B40-2D48-2B26A255914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120709" y="1497626"/>
            <a:ext cx="11950582" cy="5493485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C224434-BDA0-41C0-A969-C9B90C58D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08D9-574F-490E-B8E3-27ECB509C8C6}" type="slidenum">
              <a:rPr lang="es-ES" smtClean="0">
                <a:solidFill>
                  <a:schemeClr val="tx1"/>
                </a:solidFill>
              </a:rPr>
              <a:t>5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Marcador de contenido 5">
            <a:extLst>
              <a:ext uri="{FF2B5EF4-FFF2-40B4-BE49-F238E27FC236}">
                <a16:creationId xmlns:a16="http://schemas.microsoft.com/office/drawing/2014/main" id="{8A029D08-E885-5725-2995-7910C7818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097" y="1518383"/>
            <a:ext cx="10664825" cy="5048672"/>
          </a:xfrm>
        </p:spPr>
        <p:txBody>
          <a:bodyPr>
            <a:normAutofit/>
          </a:bodyPr>
          <a:lstStyle/>
          <a:p>
            <a:pPr marL="82550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Smart tracking:</a:t>
            </a:r>
          </a:p>
          <a:p>
            <a:pPr marL="1282693" lvl="3" indent="-285750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Fase estudio:</a:t>
            </a:r>
          </a:p>
          <a:p>
            <a:pPr marL="1282693" lvl="3" indent="-285750">
              <a:lnSpc>
                <a:spcPct val="107000"/>
              </a:lnSpc>
              <a:spcAft>
                <a:spcPts val="800"/>
              </a:spcAft>
            </a:pPr>
            <a:endParaRPr lang="es-ES" dirty="0">
              <a:solidFill>
                <a:schemeClr val="accent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2550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dirty="0">
              <a:solidFill>
                <a:schemeClr val="accent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282693" lvl="3" indent="-285750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Aceptación:</a:t>
            </a:r>
          </a:p>
          <a:p>
            <a:pPr marL="1282693" lvl="3" indent="-285750">
              <a:lnSpc>
                <a:spcPct val="107000"/>
              </a:lnSpc>
              <a:spcAft>
                <a:spcPts val="800"/>
              </a:spcAft>
            </a:pPr>
            <a:endParaRPr lang="es-ES" dirty="0">
              <a:solidFill>
                <a:schemeClr val="accent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282693" lvl="3" indent="-285750">
              <a:lnSpc>
                <a:spcPct val="107000"/>
              </a:lnSpc>
              <a:spcAft>
                <a:spcPts val="800"/>
              </a:spcAft>
            </a:pPr>
            <a:endParaRPr lang="es-ES" dirty="0">
              <a:solidFill>
                <a:schemeClr val="accent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282693" lvl="3" indent="-285750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Fase ejecución:</a:t>
            </a:r>
          </a:p>
          <a:p>
            <a:pPr marL="82550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dirty="0">
              <a:solidFill>
                <a:schemeClr val="accent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2550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dirty="0">
              <a:solidFill>
                <a:schemeClr val="accent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sz="16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sz="16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lvl="1" indent="-5715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4"/>
            </a:pPr>
            <a:endParaRPr lang="es-ES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Font typeface="+mj-lt"/>
              <a:buAutoNum type="arabicPeriod" startAt="6"/>
            </a:pPr>
            <a:endParaRPr lang="es-ES" sz="1800" u="sng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Font typeface="+mj-lt"/>
              <a:buAutoNum type="arabicPeriod" startAt="6"/>
            </a:pPr>
            <a:endParaRPr lang="es-ES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</a:pPr>
            <a:endParaRPr lang="es-ES" sz="1800" b="1" dirty="0">
              <a:solidFill>
                <a:srgbClr val="0A0A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</a:pPr>
            <a:endParaRPr lang="es-ES" sz="1800" b="1" dirty="0">
              <a:solidFill>
                <a:srgbClr val="0A0A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</a:pPr>
            <a:endParaRPr lang="es-ES" sz="1800" b="1" dirty="0">
              <a:solidFill>
                <a:srgbClr val="0A0A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</a:pPr>
            <a:endParaRPr lang="es-ES" sz="1800" b="1" dirty="0">
              <a:solidFill>
                <a:srgbClr val="0A0A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</a:pPr>
            <a:endParaRPr lang="es-ES" sz="1800" b="1" dirty="0">
              <a:solidFill>
                <a:srgbClr val="0A0A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E9E82AB-93D6-84A1-EE06-1946D216D3BE}"/>
              </a:ext>
            </a:extLst>
          </p:cNvPr>
          <p:cNvSpPr txBox="1"/>
          <p:nvPr/>
        </p:nvSpPr>
        <p:spPr>
          <a:xfrm>
            <a:off x="296097" y="505101"/>
            <a:ext cx="11295687" cy="10119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2000" b="1" u="sng" dirty="0">
                <a:solidFill>
                  <a:schemeClr val="accent1">
                    <a:lumMod val="50000"/>
                  </a:schemeClr>
                </a:solidFill>
                <a:latin typeface="Frutiger-Light"/>
                <a:cs typeface="Calibri" panose="020F0502020204030204" pitchFamily="34" charset="0"/>
              </a:rPr>
              <a:t>Herramientas y funcionalidades Web/App para la gestión conexiones (3/6)</a:t>
            </a:r>
          </a:p>
          <a:p>
            <a:pPr marL="226060" indent="-226060" algn="just">
              <a:lnSpc>
                <a:spcPct val="105000"/>
              </a:lnSpc>
              <a:spcAft>
                <a:spcPts val="800"/>
              </a:spcAft>
              <a:tabLst>
                <a:tab pos="226692" algn="l"/>
                <a:tab pos="449573" algn="l"/>
              </a:tabLst>
            </a:pPr>
            <a:endParaRPr lang="es-ES" sz="2000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utiger-Light"/>
              <a:cs typeface="Calibri" panose="020F0502020204030204" pitchFamily="34" charset="0"/>
            </a:endParaRPr>
          </a:p>
          <a:p>
            <a:pPr marL="226060" indent="-226060" algn="just">
              <a:lnSpc>
                <a:spcPct val="105000"/>
              </a:lnSpc>
              <a:spcAft>
                <a:spcPts val="800"/>
              </a:spcAft>
              <a:tabLst>
                <a:tab pos="226692" algn="l"/>
                <a:tab pos="449573" algn="l"/>
              </a:tabLst>
            </a:pPr>
            <a:endParaRPr lang="es-ES" sz="1200" b="1" cap="all" dirty="0">
              <a:latin typeface="Frutiger-Ligh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CA7DEE12-A72D-0361-8C1F-E74AE8363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693" y="1383499"/>
            <a:ext cx="4382289" cy="187971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19B2D58-47C5-BDA2-1802-42BB6FD8AF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748" y="4904116"/>
            <a:ext cx="4051289" cy="166784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67ED2CA-1147-1981-9B28-6A480D3A43B9}"/>
              </a:ext>
            </a:extLst>
          </p:cNvPr>
          <p:cNvPicPr/>
          <p:nvPr/>
        </p:nvPicPr>
        <p:blipFill rotWithShape="1">
          <a:blip r:embed="rId6"/>
          <a:srcRect l="1" t="23407" r="-2051"/>
          <a:stretch/>
        </p:blipFill>
        <p:spPr>
          <a:xfrm>
            <a:off x="3980436" y="3058126"/>
            <a:ext cx="5442582" cy="161054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660760A-9786-4D44-13B7-B47843986090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10601" y="3886795"/>
            <a:ext cx="2743200" cy="1484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hlinkClick r:id="rId8" action="ppaction://hlinksldjump"/>
            <a:extLst>
              <a:ext uri="{FF2B5EF4-FFF2-40B4-BE49-F238E27FC236}">
                <a16:creationId xmlns:a16="http://schemas.microsoft.com/office/drawing/2014/main" id="{147C7B3E-8BE2-53BE-8C62-10671F4DA4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25287" y="38946"/>
            <a:ext cx="2366713" cy="42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20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1A54A64-C9AA-8B40-2D48-2B26A255914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120709" y="1497626"/>
            <a:ext cx="11950582" cy="549348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7F578A2-2785-4758-9A87-854E9C00AFF9}"/>
              </a:ext>
            </a:extLst>
          </p:cNvPr>
          <p:cNvSpPr txBox="1"/>
          <p:nvPr/>
        </p:nvSpPr>
        <p:spPr>
          <a:xfrm>
            <a:off x="296097" y="505101"/>
            <a:ext cx="11295687" cy="10119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2000" b="1" u="sng" dirty="0">
                <a:solidFill>
                  <a:schemeClr val="accent1">
                    <a:lumMod val="50000"/>
                  </a:schemeClr>
                </a:solidFill>
                <a:latin typeface="Frutiger-Light"/>
                <a:cs typeface="Calibri" panose="020F0502020204030204" pitchFamily="34" charset="0"/>
              </a:rPr>
              <a:t>Herramientas y funcionalidades Web/App para la gestión conexiones (4/6)</a:t>
            </a:r>
          </a:p>
          <a:p>
            <a:pPr marL="226060" indent="-226060" algn="just">
              <a:lnSpc>
                <a:spcPct val="105000"/>
              </a:lnSpc>
              <a:spcAft>
                <a:spcPts val="800"/>
              </a:spcAft>
              <a:tabLst>
                <a:tab pos="226692" algn="l"/>
                <a:tab pos="449573" algn="l"/>
              </a:tabLst>
            </a:pPr>
            <a:endParaRPr lang="es-ES" sz="2000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utiger-Light"/>
              <a:cs typeface="Calibri" panose="020F0502020204030204" pitchFamily="34" charset="0"/>
            </a:endParaRPr>
          </a:p>
          <a:p>
            <a:pPr marL="226060" indent="-226060" algn="just">
              <a:lnSpc>
                <a:spcPct val="105000"/>
              </a:lnSpc>
              <a:spcAft>
                <a:spcPts val="800"/>
              </a:spcAft>
              <a:tabLst>
                <a:tab pos="226692" algn="l"/>
                <a:tab pos="449573" algn="l"/>
              </a:tabLst>
            </a:pPr>
            <a:endParaRPr lang="es-ES" sz="1200" b="1" cap="all" dirty="0">
              <a:latin typeface="Frutiger-Ligh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C224434-BDA0-41C0-A969-C9B90C58D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08D9-574F-490E-B8E3-27ECB509C8C6}" type="slidenum">
              <a:rPr lang="es-ES" smtClean="0">
                <a:solidFill>
                  <a:schemeClr val="tx1"/>
                </a:solidFill>
              </a:rPr>
              <a:t>6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1DEF26-4D33-8FA4-78D0-7D0DED798795}"/>
              </a:ext>
            </a:extLst>
          </p:cNvPr>
          <p:cNvSpPr txBox="1">
            <a:spLocks/>
          </p:cNvSpPr>
          <p:nvPr/>
        </p:nvSpPr>
        <p:spPr>
          <a:xfrm>
            <a:off x="205809" y="1608105"/>
            <a:ext cx="5890191" cy="4110147"/>
          </a:xfrm>
          <a:prstGeom prst="rect">
            <a:avLst/>
          </a:prstGeom>
        </p:spPr>
        <p:txBody>
          <a:bodyPr vert="horz" wrap="square" lIns="0" tIns="0" rIns="18000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/>
              <a:buNone/>
              <a:tabLst>
                <a:tab pos="1057275" algn="l"/>
              </a:tabLst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</a:pPr>
            <a:r>
              <a:rPr lang="es-ES" sz="1700" b="1" dirty="0">
                <a:latin typeface="Calibri" panose="020F0502020204030204" pitchFamily="34" charset="0"/>
                <a:cs typeface="Times New Roman" panose="02020603050405020304" pitchFamily="18" charset="0"/>
              </a:rPr>
              <a:t>2.- Contenido exhaustivo en la web sobre autoconsumo: </a:t>
            </a:r>
          </a:p>
          <a:p>
            <a:pPr marL="809625" lvl="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es-ES" sz="17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Guías completas descargables:  conexión de instalaciones, ficheros de coeficientes.</a:t>
            </a:r>
          </a:p>
          <a:p>
            <a:pPr marL="809625" lvl="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es-ES" sz="17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Documentación de contratación requerida por CCAA</a:t>
            </a:r>
          </a:p>
          <a:p>
            <a:pPr marL="809625" lvl="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es-ES" sz="17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Normativa de aplicación</a:t>
            </a:r>
          </a:p>
          <a:p>
            <a:pPr marL="809625" lvl="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es-ES" sz="1700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FAQs</a:t>
            </a:r>
            <a:endParaRPr lang="es-ES" sz="17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indent="0">
              <a:spcBef>
                <a:spcPts val="1200"/>
              </a:spcBef>
              <a:spcAft>
                <a:spcPts val="800"/>
              </a:spcAft>
              <a:buNone/>
            </a:pPr>
            <a:r>
              <a:rPr lang="es-ES" sz="1700" b="1" i="0" dirty="0">
                <a:latin typeface="Calibri" panose="020F0502020204030204" pitchFamily="34" charset="0"/>
                <a:cs typeface="Times New Roman" panose="02020603050405020304" pitchFamily="18" charset="0"/>
              </a:rPr>
              <a:t>3.- Simulador Autoconsumo compartido</a:t>
            </a:r>
          </a:p>
          <a:p>
            <a:pPr marL="0" lvl="1" indent="0">
              <a:spcBef>
                <a:spcPts val="1200"/>
              </a:spcBef>
              <a:spcAft>
                <a:spcPts val="800"/>
              </a:spcAft>
              <a:buNone/>
            </a:pPr>
            <a:endParaRPr lang="es-ES" sz="1700" b="1" i="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indent="0">
              <a:spcBef>
                <a:spcPts val="1200"/>
              </a:spcBef>
              <a:spcAft>
                <a:spcPts val="800"/>
              </a:spcAft>
              <a:buNone/>
            </a:pPr>
            <a:endParaRPr lang="es-ES" sz="1700" b="1" i="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indent="0">
              <a:spcBef>
                <a:spcPts val="1200"/>
              </a:spcBef>
              <a:spcAft>
                <a:spcPts val="800"/>
              </a:spcAft>
              <a:buNone/>
            </a:pPr>
            <a:r>
              <a:rPr lang="es-ES" sz="1700" b="1" i="0" dirty="0">
                <a:latin typeface="Calibri" panose="020F0502020204030204" pitchFamily="34" charset="0"/>
                <a:cs typeface="Times New Roman" panose="02020603050405020304" pitchFamily="18" charset="0"/>
              </a:rPr>
              <a:t>4 .- Gestión Notificaciones Operacionales</a:t>
            </a:r>
          </a:p>
          <a:p>
            <a:pPr marL="342900" lvl="1" indent="-342900">
              <a:spcBef>
                <a:spcPts val="1200"/>
              </a:spcBef>
              <a:spcAft>
                <a:spcPts val="800"/>
              </a:spcAft>
              <a:buFont typeface="+mj-lt"/>
              <a:buAutoNum type="arabicPeriod" startAt="4"/>
            </a:pPr>
            <a:endParaRPr lang="es-ES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lvl="1" indent="-5715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4"/>
            </a:pPr>
            <a:endParaRPr lang="es-ES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endParaRPr lang="es-ES" sz="1800" u="sng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endParaRPr lang="es-ES" sz="18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s-E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s-ES" sz="1800" b="1" dirty="0">
              <a:solidFill>
                <a:srgbClr val="0A0A0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s-ES" sz="1800" b="1" dirty="0">
              <a:solidFill>
                <a:srgbClr val="0A0A0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s-ES" sz="1800" b="1" dirty="0">
              <a:solidFill>
                <a:srgbClr val="0A0A0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s-ES" sz="1800" b="1" dirty="0">
              <a:solidFill>
                <a:srgbClr val="0A0A0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s-ES" sz="1800" b="1" dirty="0">
              <a:solidFill>
                <a:srgbClr val="0A0A0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s-E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43E41F0-8F44-40AA-E9B2-3AD4E6E83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876" y="1268105"/>
            <a:ext cx="3632438" cy="183780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0302B2A-208A-E190-873A-ECE81ECF53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7032" y="2895347"/>
            <a:ext cx="3897135" cy="2383033"/>
          </a:xfrm>
          <a:prstGeom prst="rect">
            <a:avLst/>
          </a:prstGeom>
        </p:spPr>
      </p:pic>
      <p:pic>
        <p:nvPicPr>
          <p:cNvPr id="9" name="Imagen 8" descr="Escala de tiempo&#10;&#10;Descripción generada automáticamente">
            <a:extLst>
              <a:ext uri="{FF2B5EF4-FFF2-40B4-BE49-F238E27FC236}">
                <a16:creationId xmlns:a16="http://schemas.microsoft.com/office/drawing/2014/main" id="{951309DB-E7B2-8489-9C40-D230CF85F3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6105" y="4921423"/>
            <a:ext cx="4259943" cy="16432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Imagen 2">
            <a:hlinkClick r:id="rId7" action="ppaction://hlinksldjump"/>
            <a:extLst>
              <a:ext uri="{FF2B5EF4-FFF2-40B4-BE49-F238E27FC236}">
                <a16:creationId xmlns:a16="http://schemas.microsoft.com/office/drawing/2014/main" id="{1224A08D-BD0B-CA35-0E10-7297CF6669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25287" y="38946"/>
            <a:ext cx="2366713" cy="42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23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1A54A64-C9AA-8B40-2D48-2B26A255914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120709" y="1497626"/>
            <a:ext cx="11950582" cy="5493485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C224434-BDA0-41C0-A969-C9B90C58D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08D9-574F-490E-B8E3-27ECB509C8C6}" type="slidenum">
              <a:rPr lang="es-ES" smtClean="0">
                <a:solidFill>
                  <a:schemeClr val="tx1"/>
                </a:solidFill>
              </a:rPr>
              <a:t>7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Marcador de contenido 5">
            <a:extLst>
              <a:ext uri="{FF2B5EF4-FFF2-40B4-BE49-F238E27FC236}">
                <a16:creationId xmlns:a16="http://schemas.microsoft.com/office/drawing/2014/main" id="{FAF0C15C-79E7-60BE-6A35-0C9E57610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968" y="1373926"/>
            <a:ext cx="10664825" cy="5070006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5.-   Servicios de área privada relativos a Contratación autoconsumo:</a:t>
            </a:r>
            <a:endParaRPr lang="es-E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2550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Solicitud del código CAU</a:t>
            </a:r>
          </a:p>
          <a:p>
            <a:pPr marL="82550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dirty="0">
              <a:solidFill>
                <a:schemeClr val="accent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2550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Obtención del CTA – Generación</a:t>
            </a:r>
          </a:p>
          <a:p>
            <a:pPr marL="82550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dirty="0">
              <a:solidFill>
                <a:schemeClr val="accent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2550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dirty="0">
              <a:solidFill>
                <a:schemeClr val="accent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2550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Smart tracking del trámite de adaptación</a:t>
            </a:r>
          </a:p>
          <a:p>
            <a:pPr lvl="1"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sz="16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sz="16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lvl="1" indent="-5715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4"/>
            </a:pPr>
            <a:endParaRPr lang="es-ES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Font typeface="+mj-lt"/>
              <a:buAutoNum type="arabicPeriod" startAt="6"/>
            </a:pPr>
            <a:endParaRPr lang="es-ES" sz="1800" u="sng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Font typeface="+mj-lt"/>
              <a:buAutoNum type="arabicPeriod" startAt="6"/>
            </a:pPr>
            <a:endParaRPr lang="es-ES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</a:pPr>
            <a:endParaRPr lang="es-ES" sz="1800" b="1" dirty="0">
              <a:solidFill>
                <a:srgbClr val="0A0A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</a:pPr>
            <a:endParaRPr lang="es-ES" sz="1800" b="1" dirty="0">
              <a:solidFill>
                <a:srgbClr val="0A0A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</a:pPr>
            <a:endParaRPr lang="es-ES" sz="1800" b="1" dirty="0">
              <a:solidFill>
                <a:srgbClr val="0A0A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</a:pPr>
            <a:endParaRPr lang="es-ES" sz="1800" b="1" dirty="0">
              <a:solidFill>
                <a:srgbClr val="0A0A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</a:pPr>
            <a:endParaRPr lang="es-ES" sz="1800" b="1" dirty="0">
              <a:solidFill>
                <a:srgbClr val="0A0A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pic>
        <p:nvPicPr>
          <p:cNvPr id="5" name="Marcador de contenido 6">
            <a:extLst>
              <a:ext uri="{FF2B5EF4-FFF2-40B4-BE49-F238E27FC236}">
                <a16:creationId xmlns:a16="http://schemas.microsoft.com/office/drawing/2014/main" id="{345DBB18-55CF-54D8-77E7-17BFFEB37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8888" y="956845"/>
            <a:ext cx="4312649" cy="281792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9AB6AAA-FCC4-007E-2E02-EB9D7BD32A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7022" y="2691185"/>
            <a:ext cx="3650137" cy="281640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64A6064-F219-B948-2C60-E3274176AD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3415" y="4980313"/>
            <a:ext cx="5143694" cy="187768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67DC2DC-009C-367B-E219-6E63B7FDDB49}"/>
              </a:ext>
            </a:extLst>
          </p:cNvPr>
          <p:cNvSpPr txBox="1"/>
          <p:nvPr/>
        </p:nvSpPr>
        <p:spPr>
          <a:xfrm>
            <a:off x="296097" y="505101"/>
            <a:ext cx="11295687" cy="10119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2000" b="1" u="sng" dirty="0">
                <a:solidFill>
                  <a:schemeClr val="accent1">
                    <a:lumMod val="50000"/>
                  </a:schemeClr>
                </a:solidFill>
                <a:latin typeface="Frutiger-Light"/>
                <a:cs typeface="Calibri" panose="020F0502020204030204" pitchFamily="34" charset="0"/>
              </a:rPr>
              <a:t>Herramientas y funcionalidades Web/App para la gestión conexiones (5/6)</a:t>
            </a:r>
          </a:p>
          <a:p>
            <a:pPr marL="226060" indent="-226060" algn="just">
              <a:lnSpc>
                <a:spcPct val="105000"/>
              </a:lnSpc>
              <a:spcAft>
                <a:spcPts val="800"/>
              </a:spcAft>
              <a:tabLst>
                <a:tab pos="226692" algn="l"/>
                <a:tab pos="449573" algn="l"/>
              </a:tabLst>
            </a:pPr>
            <a:endParaRPr lang="es-ES" sz="2000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utiger-Light"/>
              <a:cs typeface="Calibri" panose="020F0502020204030204" pitchFamily="34" charset="0"/>
            </a:endParaRPr>
          </a:p>
          <a:p>
            <a:pPr marL="226060" indent="-226060" algn="just">
              <a:lnSpc>
                <a:spcPct val="105000"/>
              </a:lnSpc>
              <a:spcAft>
                <a:spcPts val="800"/>
              </a:spcAft>
              <a:tabLst>
                <a:tab pos="226692" algn="l"/>
                <a:tab pos="449573" algn="l"/>
              </a:tabLst>
            </a:pPr>
            <a:endParaRPr lang="es-ES" sz="1200" b="1" cap="all" dirty="0">
              <a:latin typeface="Frutiger-Ligh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n 9">
            <a:hlinkClick r:id="rId7" action="ppaction://hlinksldjump"/>
            <a:extLst>
              <a:ext uri="{FF2B5EF4-FFF2-40B4-BE49-F238E27FC236}">
                <a16:creationId xmlns:a16="http://schemas.microsoft.com/office/drawing/2014/main" id="{330BAA99-C4DC-9ECC-427D-6FD0D94EE8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25287" y="38946"/>
            <a:ext cx="2366713" cy="42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95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1A54A64-C9AA-8B40-2D48-2B26A255914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120709" y="1497626"/>
            <a:ext cx="11950582" cy="5493485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C224434-BDA0-41C0-A969-C9B90C58D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08D9-574F-490E-B8E3-27ECB509C8C6}" type="slidenum">
              <a:rPr lang="es-ES" smtClean="0">
                <a:solidFill>
                  <a:schemeClr val="tx1"/>
                </a:solidFill>
              </a:rPr>
              <a:t>8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Marcador de contenido 5">
            <a:extLst>
              <a:ext uri="{FF2B5EF4-FFF2-40B4-BE49-F238E27FC236}">
                <a16:creationId xmlns:a16="http://schemas.microsoft.com/office/drawing/2014/main" id="{A34295AB-3A3D-DB35-0B7D-A600BE5BD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09" y="1460523"/>
            <a:ext cx="10664825" cy="4994347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s-E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.- Teléfono de Servicio de Consultas para autoconsumo:  </a:t>
            </a:r>
            <a:r>
              <a:rPr lang="es-ES" sz="16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900 920 974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s-E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7.- F</a:t>
            </a:r>
            <a:r>
              <a:rPr lang="es-E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ormulario web para realizar consultas sobre autoconsumo: </a:t>
            </a:r>
            <a:r>
              <a:rPr lang="es-ES" sz="1600" u="sng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https://www.edistribucion.com/es/servicios/Consultasobreautoconsumo.html</a:t>
            </a:r>
            <a:endParaRPr lang="es-ES" sz="1600" u="sng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8.- Servicios en el Área Privada sobre autoconsumo</a:t>
            </a:r>
          </a:p>
          <a:p>
            <a:pPr marL="82550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Consulta de autoconsumo</a:t>
            </a:r>
          </a:p>
          <a:p>
            <a:pPr lvl="2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600" u="sng" dirty="0">
                <a:solidFill>
                  <a:srgbClr val="0563C1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https://zonaprivada.edistribucion.com/areaprivada/s/wp-self-consumption-claims</a:t>
            </a:r>
            <a:endParaRPr lang="es-ES" sz="1600" u="sng" dirty="0">
              <a:solidFill>
                <a:srgbClr val="0563C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2550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Consulta / descarga curvas de consumo, excedentes y autoconsumo</a:t>
            </a:r>
          </a:p>
          <a:p>
            <a:pPr lvl="2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https://zonaprivada.edistribucion.com/areaprivada/s/wp-measure-detail</a:t>
            </a:r>
            <a:endParaRPr lang="es-ES" sz="16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2624" lvl="2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Validador fichero </a:t>
            </a:r>
            <a:r>
              <a:rPr lang="es-ES" sz="1600" dirty="0" err="1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txt</a:t>
            </a:r>
            <a:endParaRPr lang="es-ES" sz="1600" dirty="0">
              <a:solidFill>
                <a:schemeClr val="accent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https://www.edistribucion.com/es/red-electrica/autoconsumo-electrico.html#validadortxt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600" dirty="0">
              <a:solidFill>
                <a:schemeClr val="accent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600" dirty="0">
              <a:solidFill>
                <a:schemeClr val="accent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sz="16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sz="16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lvl="1" indent="-5715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4"/>
            </a:pPr>
            <a:endParaRPr lang="es-ES" sz="16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Font typeface="+mj-lt"/>
              <a:buAutoNum type="arabicPeriod" startAt="3"/>
            </a:pPr>
            <a:endParaRPr lang="es-ES" sz="1600" u="sng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Font typeface="+mj-lt"/>
              <a:buAutoNum type="arabicPeriod" startAt="3"/>
            </a:pPr>
            <a:endParaRPr lang="es-ES" sz="16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</a:pP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</a:pPr>
            <a:endParaRPr lang="es-ES" sz="1600" b="1" dirty="0">
              <a:solidFill>
                <a:srgbClr val="0A0A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</a:pPr>
            <a:endParaRPr lang="es-ES" sz="1600" b="1" dirty="0">
              <a:solidFill>
                <a:srgbClr val="0A0A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</a:pPr>
            <a:endParaRPr lang="es-ES" sz="1600" b="1" dirty="0">
              <a:solidFill>
                <a:srgbClr val="0A0A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</a:pPr>
            <a:endParaRPr lang="es-ES" sz="1600" b="1" dirty="0">
              <a:solidFill>
                <a:srgbClr val="0A0A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</a:pPr>
            <a:endParaRPr lang="es-ES" sz="1600" b="1" dirty="0">
              <a:solidFill>
                <a:srgbClr val="0A0A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</a:pP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600" dirty="0"/>
          </a:p>
        </p:txBody>
      </p:sp>
      <p:pic>
        <p:nvPicPr>
          <p:cNvPr id="5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3AA7A185-4926-E3FB-252E-CB9E23914EA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61" t="1580" r="-2661" b="42490"/>
          <a:stretch/>
        </p:blipFill>
        <p:spPr>
          <a:xfrm>
            <a:off x="8347026" y="1018600"/>
            <a:ext cx="3484512" cy="21168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0D30F0C-9068-1506-959E-A2C1D0FB58CC}"/>
              </a:ext>
            </a:extLst>
          </p:cNvPr>
          <p:cNvSpPr txBox="1"/>
          <p:nvPr/>
        </p:nvSpPr>
        <p:spPr>
          <a:xfrm>
            <a:off x="296097" y="505101"/>
            <a:ext cx="11295687" cy="10119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2000" b="1" u="sng" dirty="0">
                <a:solidFill>
                  <a:schemeClr val="accent1">
                    <a:lumMod val="50000"/>
                  </a:schemeClr>
                </a:solidFill>
                <a:latin typeface="Frutiger-Light"/>
                <a:cs typeface="Calibri" panose="020F0502020204030204" pitchFamily="34" charset="0"/>
              </a:rPr>
              <a:t>Herramientas y funcionalidades Web/App para la gestión conexiones (6/6)</a:t>
            </a:r>
          </a:p>
          <a:p>
            <a:pPr marL="226060" indent="-226060" algn="just">
              <a:lnSpc>
                <a:spcPct val="105000"/>
              </a:lnSpc>
              <a:spcAft>
                <a:spcPts val="800"/>
              </a:spcAft>
              <a:tabLst>
                <a:tab pos="226692" algn="l"/>
                <a:tab pos="449573" algn="l"/>
              </a:tabLst>
            </a:pPr>
            <a:endParaRPr lang="es-ES" sz="2000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utiger-Light"/>
              <a:cs typeface="Calibri" panose="020F0502020204030204" pitchFamily="34" charset="0"/>
            </a:endParaRPr>
          </a:p>
          <a:p>
            <a:pPr marL="226060" indent="-226060" algn="just">
              <a:lnSpc>
                <a:spcPct val="105000"/>
              </a:lnSpc>
              <a:spcAft>
                <a:spcPts val="800"/>
              </a:spcAft>
              <a:tabLst>
                <a:tab pos="226692" algn="l"/>
                <a:tab pos="449573" algn="l"/>
              </a:tabLst>
            </a:pPr>
            <a:endParaRPr lang="es-ES" sz="1200" b="1" cap="all" dirty="0">
              <a:latin typeface="Frutiger-Ligh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n 6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758DF081-38E9-84A5-7F05-EFAB5A6AD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048" y="4054633"/>
            <a:ext cx="3484512" cy="266684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hlinkClick r:id="rId10" action="ppaction://hlinksldjump"/>
            <a:extLst>
              <a:ext uri="{FF2B5EF4-FFF2-40B4-BE49-F238E27FC236}">
                <a16:creationId xmlns:a16="http://schemas.microsoft.com/office/drawing/2014/main" id="{81DB1323-730B-A176-EC08-C1B1E2F73E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25287" y="38946"/>
            <a:ext cx="2366713" cy="42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14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634E7B8B-F1E8-4EEE-AEB6-6BB09578E751}"/>
              </a:ext>
            </a:extLst>
          </p:cNvPr>
          <p:cNvSpPr txBox="1"/>
          <p:nvPr/>
        </p:nvSpPr>
        <p:spPr>
          <a:xfrm>
            <a:off x="687895" y="1579796"/>
            <a:ext cx="10512084" cy="4179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400" dirty="0"/>
              <a:t>Correo electrónico: </a:t>
            </a:r>
            <a:r>
              <a:rPr lang="es-ES" sz="14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conexiones.edistribucion@enel.com</a:t>
            </a:r>
            <a:endParaRPr lang="es-ES" sz="14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ES" sz="1400" dirty="0">
                <a:solidFill>
                  <a:srgbClr val="000000"/>
                </a:solidFill>
              </a:rPr>
              <a:t>Teléfono: 900 92 09 59</a:t>
            </a:r>
          </a:p>
          <a:p>
            <a:pPr algn="just">
              <a:lnSpc>
                <a:spcPct val="150000"/>
              </a:lnSpc>
            </a:pPr>
            <a:endParaRPr lang="es-ES" sz="1050" b="1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ES" sz="1400" b="1" dirty="0">
                <a:solidFill>
                  <a:srgbClr val="000000"/>
                </a:solidFill>
              </a:rPr>
              <a:t>SEGUIMIENTO DE SOLICITUDES EN CURSO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rgbClr val="000000"/>
                </a:solidFill>
              </a:rPr>
              <a:t>Consultas Técnicas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rgbClr val="000000"/>
                </a:solidFill>
              </a:rPr>
              <a:t>Consultas Estado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rgbClr val="000000"/>
                </a:solidFill>
              </a:rPr>
              <a:t>Solicitud o aportación documentación requerida en la tramitación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rgbClr val="000000"/>
                </a:solidFill>
              </a:rPr>
              <a:t>Comunicación finalización obra cliente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rgbClr val="000000"/>
                </a:solidFill>
              </a:rPr>
              <a:t>Trámite documentación cesión instalaciones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rgbClr val="000000"/>
                </a:solidFill>
              </a:rPr>
              <a:t>Anulaciones y gestión de devoluciones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rgbClr val="000000"/>
                </a:solidFill>
              </a:rPr>
              <a:t>Gestión autorizaciones representación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s-ES" sz="1400" b="1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ES" sz="1400" b="1" dirty="0">
                <a:solidFill>
                  <a:srgbClr val="000000"/>
                </a:solidFill>
              </a:rPr>
              <a:t>ACEPTAR SOLICITUDES DE CONEXIÓN: aportación comprobante transferencia bancaria.</a:t>
            </a: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C224434-BDA0-41C0-A969-C9B90C58D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08D9-574F-490E-B8E3-27ECB509C8C6}" type="slidenum">
              <a:rPr lang="es-ES" smtClean="0">
                <a:solidFill>
                  <a:schemeClr val="tx1"/>
                </a:solidFill>
              </a:rPr>
              <a:t>9</a:t>
            </a:fld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9800BA2-AD11-9033-B618-36F77ADA6A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1183064" y="126458"/>
            <a:ext cx="9521747" cy="6398749"/>
          </a:xfrm>
          <a:prstGeom prst="rect">
            <a:avLst/>
          </a:prstGeom>
        </p:spPr>
      </p:pic>
      <p:pic>
        <p:nvPicPr>
          <p:cNvPr id="3" name="Imagen 2">
            <a:hlinkClick r:id="rId4" action="ppaction://hlinksldjump"/>
            <a:extLst>
              <a:ext uri="{FF2B5EF4-FFF2-40B4-BE49-F238E27FC236}">
                <a16:creationId xmlns:a16="http://schemas.microsoft.com/office/drawing/2014/main" id="{83BFEC6A-C1AA-0CA1-9087-F5FE8A0BD2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5287" y="38946"/>
            <a:ext cx="2366713" cy="42905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A151B16-25CB-1334-39ED-33A0F4580C9F}"/>
              </a:ext>
            </a:extLst>
          </p:cNvPr>
          <p:cNvSpPr txBox="1"/>
          <p:nvPr/>
        </p:nvSpPr>
        <p:spPr>
          <a:xfrm>
            <a:off x="687895" y="542204"/>
            <a:ext cx="11295687" cy="1037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601"/>
              </a:lnSpc>
            </a:pPr>
            <a:r>
              <a:rPr lang="es-ES" sz="3200" b="1" dirty="0">
                <a:solidFill>
                  <a:srgbClr val="0070C0"/>
                </a:solidFill>
              </a:rPr>
              <a:t>Servicio de Atención Técnica (SAT) </a:t>
            </a:r>
          </a:p>
          <a:p>
            <a:pPr marL="226692" indent="-226692" algn="just">
              <a:lnSpc>
                <a:spcPct val="105000"/>
              </a:lnSpc>
              <a:spcAft>
                <a:spcPts val="800"/>
              </a:spcAft>
              <a:tabLst>
                <a:tab pos="226692" algn="l"/>
                <a:tab pos="449573" algn="l"/>
              </a:tabLst>
            </a:pPr>
            <a:r>
              <a:rPr lang="es-ES" sz="20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-Light"/>
                <a:cs typeface="Calibri" panose="020F0502020204030204" pitchFamily="34" charset="0"/>
              </a:rPr>
              <a:t> </a:t>
            </a:r>
          </a:p>
          <a:p>
            <a:pPr marL="226692" indent="-226692" algn="just">
              <a:lnSpc>
                <a:spcPct val="105000"/>
              </a:lnSpc>
              <a:spcAft>
                <a:spcPts val="800"/>
              </a:spcAft>
              <a:tabLst>
                <a:tab pos="226692" algn="l"/>
                <a:tab pos="449573" algn="l"/>
              </a:tabLst>
            </a:pPr>
            <a:endParaRPr lang="es-ES" sz="1200" b="1" cap="all" dirty="0">
              <a:latin typeface="Frutiger-Ligh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470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cfff965-32bd-4227-85a1-ebe7617012be">
      <UserInfo>
        <DisplayName>Ramirez Santana, Amador Domingo</DisplayName>
        <AccountId>18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7DC5BA2B165B41A213AE20B30235D9" ma:contentTypeVersion="6" ma:contentTypeDescription="Create a new document." ma:contentTypeScope="" ma:versionID="d92de0e43810a8c5f0c4488630a5cfe3">
  <xsd:schema xmlns:xsd="http://www.w3.org/2001/XMLSchema" xmlns:xs="http://www.w3.org/2001/XMLSchema" xmlns:p="http://schemas.microsoft.com/office/2006/metadata/properties" xmlns:ns2="51274340-7465-4e58-9147-6c104b570274" xmlns:ns3="dcfff965-32bd-4227-85a1-ebe7617012be" targetNamespace="http://schemas.microsoft.com/office/2006/metadata/properties" ma:root="true" ma:fieldsID="c73e61bb096419e9dc7a10b21f28eb08" ns2:_="" ns3:_="">
    <xsd:import namespace="51274340-7465-4e58-9147-6c104b570274"/>
    <xsd:import namespace="dcfff965-32bd-4227-85a1-ebe7617012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274340-7465-4e58-9147-6c104b5702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ff965-32bd-4227-85a1-ebe7617012b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58011C-218C-4DAD-B68A-021CE0368E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CDA50C-5E3E-4296-BED6-E3A9EF266A69}">
  <ds:schemaRefs>
    <ds:schemaRef ds:uri="http://schemas.microsoft.com/office/2006/metadata/properties"/>
    <ds:schemaRef ds:uri="http://schemas.microsoft.com/office/infopath/2007/PartnerControls"/>
    <ds:schemaRef ds:uri="dcfff965-32bd-4227-85a1-ebe7617012be"/>
  </ds:schemaRefs>
</ds:datastoreItem>
</file>

<file path=customXml/itemProps3.xml><?xml version="1.0" encoding="utf-8"?>
<ds:datastoreItem xmlns:ds="http://schemas.openxmlformats.org/officeDocument/2006/customXml" ds:itemID="{2A161FD7-AD41-433A-8A24-CC5A9E07FF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274340-7465-4e58-9147-6c104b570274"/>
    <ds:schemaRef ds:uri="dcfff965-32bd-4227-85a1-ebe7617012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8271</TotalTime>
  <Words>528</Words>
  <Application>Microsoft Office PowerPoint</Application>
  <PresentationFormat>Panorámica</PresentationFormat>
  <Paragraphs>175</Paragraphs>
  <Slides>9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Frutiger-Light</vt:lpstr>
      <vt:lpstr>verdana</vt:lpstr>
      <vt:lpstr>Wingdings</vt:lpstr>
      <vt:lpstr>Office Theme</vt:lpstr>
      <vt:lpstr>Canales Comunicación e-distribución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Mejias Carrasco, Hector</dc:creator>
  <cp:lastModifiedBy>Agusti Garcia, Jordi</cp:lastModifiedBy>
  <cp:revision>222</cp:revision>
  <cp:lastPrinted>2022-05-23T10:30:23Z</cp:lastPrinted>
  <dcterms:created xsi:type="dcterms:W3CDTF">2021-06-10T11:02:04Z</dcterms:created>
  <dcterms:modified xsi:type="dcterms:W3CDTF">2024-10-01T09:13:33Z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284f6bf-f638-41cc-935f-2157ddac8142_Enabled">
    <vt:lpwstr>true</vt:lpwstr>
  </property>
  <property fmtid="{D5CDD505-2E9C-101B-9397-08002B2CF9AE}" pid="3" name="MSIP_Label_b284f6bf-f638-41cc-935f-2157ddac8142_SetDate">
    <vt:lpwstr>2022-05-20T09:31:01Z</vt:lpwstr>
  </property>
  <property fmtid="{D5CDD505-2E9C-101B-9397-08002B2CF9AE}" pid="4" name="MSIP_Label_b284f6bf-f638-41cc-935f-2157ddac8142_Method">
    <vt:lpwstr>Privileged</vt:lpwstr>
  </property>
  <property fmtid="{D5CDD505-2E9C-101B-9397-08002B2CF9AE}" pid="5" name="MSIP_Label_b284f6bf-f638-41cc-935f-2157ddac8142_Name">
    <vt:lpwstr>b284f6bf-f638-41cc-935f-2157ddac8142</vt:lpwstr>
  </property>
  <property fmtid="{D5CDD505-2E9C-101B-9397-08002B2CF9AE}" pid="6" name="MSIP_Label_b284f6bf-f638-41cc-935f-2157ddac8142_SiteId">
    <vt:lpwstr>d539d4bf-5610-471a-afc2-1c76685cfefa</vt:lpwstr>
  </property>
  <property fmtid="{D5CDD505-2E9C-101B-9397-08002B2CF9AE}" pid="7" name="MSIP_Label_b284f6bf-f638-41cc-935f-2157ddac8142_ActionId">
    <vt:lpwstr>9254e8e4-6eab-42dd-99e2-7ea49732383a</vt:lpwstr>
  </property>
  <property fmtid="{D5CDD505-2E9C-101B-9397-08002B2CF9AE}" pid="8" name="MSIP_Label_b284f6bf-f638-41cc-935f-2157ddac8142_ContentBits">
    <vt:lpwstr>0</vt:lpwstr>
  </property>
  <property fmtid="{D5CDD505-2E9C-101B-9397-08002B2CF9AE}" pid="9" name="ContentTypeId">
    <vt:lpwstr>0x010100287DC5BA2B165B41A213AE20B30235D9</vt:lpwstr>
  </property>
</Properties>
</file>